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avi" ContentType="video/avi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</p:sldMasterIdLst>
  <p:notesMasterIdLst>
    <p:notesMasterId r:id="rId53"/>
  </p:notesMasterIdLst>
  <p:sldIdLst>
    <p:sldId id="256" r:id="rId3"/>
    <p:sldId id="328" r:id="rId4"/>
    <p:sldId id="329" r:id="rId5"/>
    <p:sldId id="332" r:id="rId6"/>
    <p:sldId id="333" r:id="rId7"/>
    <p:sldId id="336" r:id="rId8"/>
    <p:sldId id="343" r:id="rId9"/>
    <p:sldId id="337" r:id="rId10"/>
    <p:sldId id="346" r:id="rId11"/>
    <p:sldId id="338" r:id="rId12"/>
    <p:sldId id="340" r:id="rId13"/>
    <p:sldId id="339" r:id="rId14"/>
    <p:sldId id="341" r:id="rId15"/>
    <p:sldId id="344" r:id="rId16"/>
    <p:sldId id="345" r:id="rId17"/>
    <p:sldId id="283" r:id="rId18"/>
    <p:sldId id="284" r:id="rId19"/>
    <p:sldId id="286" r:id="rId20"/>
    <p:sldId id="285" r:id="rId21"/>
    <p:sldId id="350" r:id="rId22"/>
    <p:sldId id="347" r:id="rId23"/>
    <p:sldId id="287" r:id="rId24"/>
    <p:sldId id="288" r:id="rId25"/>
    <p:sldId id="289" r:id="rId26"/>
    <p:sldId id="290" r:id="rId27"/>
    <p:sldId id="291" r:id="rId28"/>
    <p:sldId id="313" r:id="rId29"/>
    <p:sldId id="294" r:id="rId30"/>
    <p:sldId id="295" r:id="rId31"/>
    <p:sldId id="296" r:id="rId32"/>
    <p:sldId id="297" r:id="rId33"/>
    <p:sldId id="298" r:id="rId34"/>
    <p:sldId id="299" r:id="rId35"/>
    <p:sldId id="300" r:id="rId36"/>
    <p:sldId id="301" r:id="rId37"/>
    <p:sldId id="309" r:id="rId38"/>
    <p:sldId id="302" r:id="rId39"/>
    <p:sldId id="303" r:id="rId40"/>
    <p:sldId id="310" r:id="rId41"/>
    <p:sldId id="314" r:id="rId42"/>
    <p:sldId id="315" r:id="rId43"/>
    <p:sldId id="348" r:id="rId44"/>
    <p:sldId id="316" r:id="rId45"/>
    <p:sldId id="319" r:id="rId46"/>
    <p:sldId id="320" r:id="rId47"/>
    <p:sldId id="304" r:id="rId48"/>
    <p:sldId id="305" r:id="rId49"/>
    <p:sldId id="306" r:id="rId50"/>
    <p:sldId id="308" r:id="rId51"/>
    <p:sldId id="342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3060" autoAdjust="0"/>
  </p:normalViewPr>
  <p:slideViewPr>
    <p:cSldViewPr showGuides="1">
      <p:cViewPr varScale="1">
        <p:scale>
          <a:sx n="124" d="100"/>
          <a:sy n="124" d="100"/>
        </p:scale>
        <p:origin x="-125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27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8" d="100"/>
        <a:sy n="5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4927BC-BA49-4C4E-814E-69095D1BA0F3}" type="datetimeFigureOut">
              <a:rPr lang="en-GB" smtClean="0"/>
              <a:t>18/12/2015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D927A1-E3FB-41E6-ADE3-FF8D499339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7171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Or ‘Can we build an Overwhelmingly</a:t>
            </a:r>
            <a:r>
              <a:rPr lang="en-GB" baseline="0" dirty="0" smtClean="0"/>
              <a:t> Large Telescope’ on Space?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recent TECHBREAK technology foresight activity that was organised by the European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Science Foundation for ESA came up with some ideas for building 30m plus diameter single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primary mirror telescopes. While these are a long way from being technically feasible, they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could be applicable for the science goals of FISICA, and would certainly be a little easier at far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infrared wavelengths. I will describe a concept for a 100m Gregorian telescope, manufactured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space and with a free-flying secondary mirror/corrector module, potentially offering very</a:t>
            </a:r>
          </a:p>
          <a:p>
            <a:r>
              <a:rPr lang="en-GB" sz="1200" b="0" i="0" u="none" strike="noStrik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high angular resolution and sensitivity over a narrow field of view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927A1-E3FB-41E6-ADE3-FF8D499339F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73093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But pixels are 1 µm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927A1-E3FB-41E6-ADE3-FF8D499339FB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35143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10 µm</a:t>
            </a:r>
            <a:r>
              <a:rPr lang="en-GB" baseline="0" dirty="0" smtClean="0"/>
              <a:t> – and all reflective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927A1-E3FB-41E6-ADE3-FF8D499339FB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31131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927A1-E3FB-41E6-ADE3-FF8D499339FB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0342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HOW LONG? 20 </a:t>
            </a:r>
            <a:r>
              <a:rPr lang="en-GB" dirty="0" err="1" smtClean="0"/>
              <a:t>mins</a:t>
            </a:r>
            <a:r>
              <a:rPr lang="en-GB" dirty="0" smtClean="0"/>
              <a:t> including questions, so 30 slides?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619C7-D055-450B-A963-6B73D050BE45}" type="slidenum">
              <a:rPr lang="en-GB" smtClean="0">
                <a:solidFill>
                  <a:prstClr val="black"/>
                </a:solidFill>
              </a:rPr>
              <a:pPr/>
              <a:t>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2794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GB" sz="1200" dirty="0" smtClean="0">
                <a:solidFill>
                  <a:srgbClr val="7F8084"/>
                </a:solidFill>
              </a:rPr>
              <a:t>Take stock of breakthrough scientific objectives;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200" dirty="0" smtClean="0">
                <a:solidFill>
                  <a:srgbClr val="7F8084"/>
                </a:solidFill>
              </a:rPr>
              <a:t>Identify partnership schemes through synergies with non-space specialists; 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200" dirty="0" smtClean="0">
                <a:solidFill>
                  <a:srgbClr val="7F8084"/>
                </a:solidFill>
              </a:rPr>
              <a:t>Forecast the development of technologies for the achievement of scientific breakthroughs. These technologies should enable novel space missions in the 2030-2050 timeframe;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200" dirty="0" smtClean="0">
                <a:solidFill>
                  <a:srgbClr val="7F8084"/>
                </a:solidFill>
              </a:rPr>
              <a:t>Prepare a Final Forward Look Report to be submitted to ESA to advise its High-level Science Advisory Committee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927A1-E3FB-41E6-ADE3-FF8D499339F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14200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DF9D98-2B82-4259-9169-59C9982342CA}" type="slidenum">
              <a:rPr lang="en-GB" smtClean="0">
                <a:solidFill>
                  <a:prstClr val="black"/>
                </a:solidFill>
              </a:rPr>
              <a:pPr/>
              <a:t>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5867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McInnes</a:t>
            </a:r>
            <a:r>
              <a:rPr lang="en-GB" dirty="0" smtClean="0"/>
              <a:t> idea</a:t>
            </a:r>
            <a:r>
              <a:rPr lang="en-GB" baseline="0" dirty="0" smtClean="0"/>
              <a:t> for SRP modulated membrane on spinning </a:t>
            </a:r>
            <a:r>
              <a:rPr lang="en-GB" baseline="0" dirty="0" err="1" smtClean="0"/>
              <a:t>inflatanble</a:t>
            </a:r>
            <a:r>
              <a:rPr lang="en-GB" baseline="0" dirty="0" smtClean="0"/>
              <a:t> rim – but 7 Km FL, and needs </a:t>
            </a:r>
            <a:r>
              <a:rPr lang="en-GB" baseline="0" smtClean="0"/>
              <a:t>solar radiation!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927A1-E3FB-41E6-ADE3-FF8D499339FB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4549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Add images, </a:t>
            </a:r>
            <a:r>
              <a:rPr lang="en-GB" dirty="0" err="1" smtClean="0"/>
              <a:t>eg</a:t>
            </a:r>
            <a:r>
              <a:rPr lang="en-GB" dirty="0" smtClean="0"/>
              <a:t> Dutch bridge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619C7-D055-450B-A963-6B73D050BE45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50158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927A1-E3FB-41E6-ADE3-FF8D499339FB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14944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Don’t need support</a:t>
            </a:r>
            <a:r>
              <a:rPr lang="en-GB" baseline="0" dirty="0" smtClean="0"/>
              <a:t> structure or Adaptive Optics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619C7-D055-450B-A963-6B73D050BE45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64862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LISA: Precision</a:t>
            </a:r>
            <a:r>
              <a:rPr lang="en-GB" baseline="0" dirty="0" smtClean="0"/>
              <a:t> is ??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619C7-D055-450B-A963-6B73D050BE45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2055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gi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DF7D4-91EE-47A0-9087-B5A43C3AA22C}" type="datetimeFigureOut">
              <a:rPr lang="en-GB" smtClean="0"/>
              <a:t>18/12/2015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44D2-4B46-40FD-9C90-4659F0AA0F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4908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DF7D4-91EE-47A0-9087-B5A43C3AA22C}" type="datetimeFigureOut">
              <a:rPr lang="en-GB" smtClean="0"/>
              <a:t>18/12/2015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44D2-4B46-40FD-9C90-4659F0AA0F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1869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DF7D4-91EE-47A0-9087-B5A43C3AA22C}" type="datetimeFigureOut">
              <a:rPr lang="en-GB" smtClean="0"/>
              <a:t>18/12/2015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44D2-4B46-40FD-9C90-4659F0AA0F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87944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12920"/>
            <a:ext cx="6444808" cy="697490"/>
          </a:xfrm>
          <a:noFill/>
        </p:spPr>
        <p:txBody>
          <a:bodyPr>
            <a:noAutofit/>
          </a:bodyPr>
          <a:lstStyle>
            <a:lvl1pPr algn="l">
              <a:defRPr sz="3600" b="1">
                <a:solidFill>
                  <a:srgbClr val="007B8B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1142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916113"/>
            <a:ext cx="7772400" cy="1470025"/>
          </a:xfrm>
        </p:spPr>
        <p:txBody>
          <a:bodyPr/>
          <a:lstStyle>
            <a:lvl1pPr algn="ctr">
              <a:defRPr>
                <a:solidFill>
                  <a:srgbClr val="7F8084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671888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800">
                <a:solidFill>
                  <a:srgbClr val="33A2DA"/>
                </a:solidFill>
              </a:defRPr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3082" name="Line 10"/>
          <p:cNvSpPr>
            <a:spLocks noChangeShapeType="1"/>
          </p:cNvSpPr>
          <p:nvPr userDrawn="1"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44450">
            <a:solidFill>
              <a:srgbClr val="33A2DA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088" name="Rectangle 16"/>
          <p:cNvSpPr>
            <a:spLocks noChangeArrowheads="1"/>
          </p:cNvSpPr>
          <p:nvPr userDrawn="1"/>
        </p:nvSpPr>
        <p:spPr bwMode="auto">
          <a:xfrm>
            <a:off x="0" y="6121400"/>
            <a:ext cx="9144000" cy="836613"/>
          </a:xfrm>
          <a:prstGeom prst="rect">
            <a:avLst/>
          </a:prstGeom>
          <a:solidFill>
            <a:srgbClr val="55688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3089" name="Picture 17" descr="ukatc-logo-transparent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6305550"/>
            <a:ext cx="2786063" cy="481013"/>
          </a:xfrm>
          <a:prstGeom prst="rect">
            <a:avLst/>
          </a:prstGeom>
          <a:noFill/>
        </p:spPr>
      </p:pic>
      <p:sp>
        <p:nvSpPr>
          <p:cNvPr id="3090" name="Line 18"/>
          <p:cNvSpPr>
            <a:spLocks noChangeShapeType="1"/>
          </p:cNvSpPr>
          <p:nvPr userDrawn="1"/>
        </p:nvSpPr>
        <p:spPr bwMode="auto">
          <a:xfrm>
            <a:off x="0" y="6126163"/>
            <a:ext cx="9144000" cy="0"/>
          </a:xfrm>
          <a:prstGeom prst="line">
            <a:avLst/>
          </a:prstGeom>
          <a:noFill/>
          <a:ln w="44450">
            <a:solidFill>
              <a:srgbClr val="33A2DA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112" y="6128495"/>
            <a:ext cx="1600019" cy="7872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5896" y="6212540"/>
            <a:ext cx="686887" cy="64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5447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19980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03594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196975"/>
            <a:ext cx="4038600" cy="4679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9313" y="1196975"/>
            <a:ext cx="4038600" cy="4679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4758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14297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61025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1203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DF7D4-91EE-47A0-9087-B5A43C3AA22C}" type="datetimeFigureOut">
              <a:rPr lang="en-GB" smtClean="0"/>
              <a:t>18/12/2015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44D2-4B46-40FD-9C90-4659F0AA0F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23962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00385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968938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68831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05588" y="203200"/>
            <a:ext cx="2092325" cy="5673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203200"/>
            <a:ext cx="6129338" cy="56737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8574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43219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228600"/>
            <a:ext cx="7467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371600" y="1676400"/>
            <a:ext cx="36957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219700" y="1676400"/>
            <a:ext cx="3695700" cy="213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219700" y="3962400"/>
            <a:ext cx="3695700" cy="213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4529084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04800"/>
            <a:ext cx="6858000" cy="622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422400"/>
            <a:ext cx="4152900" cy="516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33900" y="1422400"/>
            <a:ext cx="4152900" cy="25082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33900" y="4083050"/>
            <a:ext cx="4152900" cy="25082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45C0FEC-2C99-4C3D-8CC1-C723E4A2DA2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4402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12920"/>
            <a:ext cx="6444808" cy="697490"/>
          </a:xfrm>
          <a:noFill/>
        </p:spPr>
        <p:txBody>
          <a:bodyPr>
            <a:noAutofit/>
          </a:bodyPr>
          <a:lstStyle>
            <a:lvl1pPr algn="l">
              <a:defRPr sz="3600" b="1">
                <a:solidFill>
                  <a:srgbClr val="007B8B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2409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12920"/>
            <a:ext cx="6444808" cy="697490"/>
          </a:xfrm>
          <a:noFill/>
        </p:spPr>
        <p:txBody>
          <a:bodyPr>
            <a:noAutofit/>
          </a:bodyPr>
          <a:lstStyle>
            <a:lvl1pPr algn="l">
              <a:defRPr sz="3600" b="1">
                <a:solidFill>
                  <a:srgbClr val="007B8B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1142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12920"/>
            <a:ext cx="6444808" cy="697490"/>
          </a:xfrm>
          <a:noFill/>
        </p:spPr>
        <p:txBody>
          <a:bodyPr>
            <a:noAutofit/>
          </a:bodyPr>
          <a:lstStyle>
            <a:lvl1pPr algn="l">
              <a:defRPr sz="3600" b="1">
                <a:solidFill>
                  <a:srgbClr val="007B8B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776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DF7D4-91EE-47A0-9087-B5A43C3AA22C}" type="datetimeFigureOut">
              <a:rPr lang="en-GB" smtClean="0"/>
              <a:t>18/12/2015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44D2-4B46-40FD-9C90-4659F0AA0F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0903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DF7D4-91EE-47A0-9087-B5A43C3AA22C}" type="datetimeFigureOut">
              <a:rPr lang="en-GB" smtClean="0"/>
              <a:t>18/12/2015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44D2-4B46-40FD-9C90-4659F0AA0F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6612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DF7D4-91EE-47A0-9087-B5A43C3AA22C}" type="datetimeFigureOut">
              <a:rPr lang="en-GB" smtClean="0"/>
              <a:t>18/12/2015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44D2-4B46-40FD-9C90-4659F0AA0F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0378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DF7D4-91EE-47A0-9087-B5A43C3AA22C}" type="datetimeFigureOut">
              <a:rPr lang="en-GB" smtClean="0"/>
              <a:t>18/12/2015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44D2-4B46-40FD-9C90-4659F0AA0F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504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DF7D4-91EE-47A0-9087-B5A43C3AA22C}" type="datetimeFigureOut">
              <a:rPr lang="en-GB" smtClean="0"/>
              <a:t>18/12/2015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44D2-4B46-40FD-9C90-4659F0AA0F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119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DF7D4-91EE-47A0-9087-B5A43C3AA22C}" type="datetimeFigureOut">
              <a:rPr lang="en-GB" smtClean="0"/>
              <a:t>18/12/2015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44D2-4B46-40FD-9C90-4659F0AA0F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836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DF7D4-91EE-47A0-9087-B5A43C3AA22C}" type="datetimeFigureOut">
              <a:rPr lang="en-GB" smtClean="0"/>
              <a:t>18/12/2015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44D2-4B46-40FD-9C90-4659F0AA0F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9007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21" Type="http://schemas.openxmlformats.org/officeDocument/2006/relationships/image" Target="../media/image3.gif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CDF7D4-91EE-47A0-9087-B5A43C3AA22C}" type="datetimeFigureOut">
              <a:rPr lang="en-GB" smtClean="0"/>
              <a:t>18/12/2015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0544D2-4B46-40FD-9C90-4659F0AA0F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4450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203200"/>
            <a:ext cx="6491288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196975"/>
            <a:ext cx="822960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6121400"/>
            <a:ext cx="9144000" cy="836613"/>
          </a:xfrm>
          <a:prstGeom prst="rect">
            <a:avLst/>
          </a:prstGeom>
          <a:solidFill>
            <a:srgbClr val="55688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1033" name="Picture 9" descr="ukatc-logo-transparent"/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6305550"/>
            <a:ext cx="2786063" cy="481013"/>
          </a:xfrm>
          <a:prstGeom prst="rect">
            <a:avLst/>
          </a:prstGeom>
          <a:noFill/>
        </p:spPr>
      </p:pic>
      <p:sp>
        <p:nvSpPr>
          <p:cNvPr id="1034" name="Line 10"/>
          <p:cNvSpPr>
            <a:spLocks noChangeShapeType="1"/>
          </p:cNvSpPr>
          <p:nvPr/>
        </p:nvSpPr>
        <p:spPr bwMode="auto">
          <a:xfrm>
            <a:off x="0" y="6126163"/>
            <a:ext cx="9144000" cy="0"/>
          </a:xfrm>
          <a:prstGeom prst="line">
            <a:avLst/>
          </a:prstGeom>
          <a:noFill/>
          <a:ln w="44450">
            <a:solidFill>
              <a:srgbClr val="33A2DA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7" name="Line 13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44450">
            <a:solidFill>
              <a:srgbClr val="33A2DA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9" name="Text Box 15"/>
          <p:cNvSpPr txBox="1">
            <a:spLocks noChangeArrowheads="1"/>
          </p:cNvSpPr>
          <p:nvPr/>
        </p:nvSpPr>
        <p:spPr bwMode="auto">
          <a:xfrm>
            <a:off x="8501063" y="6381750"/>
            <a:ext cx="463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6BD2F8D-5175-4E77-95B8-EC407DF8ADB5}" type="slidenum">
              <a:rPr lang="en-GB">
                <a:solidFill>
                  <a:srgbClr val="33A2D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33A2DA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024" y="6142015"/>
            <a:ext cx="1600019" cy="7872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7904" y="6223326"/>
            <a:ext cx="686887" cy="64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267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3600">
          <a:solidFill>
            <a:srgbClr val="556888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rgbClr val="556888"/>
          </a:solidFill>
          <a:latin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rgbClr val="556888"/>
          </a:solidFill>
          <a:latin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rgbClr val="556888"/>
          </a:solidFill>
          <a:latin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rgbClr val="556888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556888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556888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556888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556888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rgbClr val="7F8084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800" b="1">
          <a:solidFill>
            <a:srgbClr val="7F8084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b="1">
          <a:solidFill>
            <a:srgbClr val="7F8084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000" b="1">
          <a:solidFill>
            <a:srgbClr val="7F8084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000" b="1">
          <a:solidFill>
            <a:srgbClr val="7F8084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7F8084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7F8084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7F8084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7F8084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4" Type="http://schemas.openxmlformats.org/officeDocument/2006/relationships/hyperlink" Target="http://www.esf.org/fileadmin/Public_documents/Publications/techbreak.pdf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40.media.tumblr.com/tumblr_mcr0nhecOz1rihcnoo1_5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268" y="-224828"/>
            <a:ext cx="9396536" cy="847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04664"/>
            <a:ext cx="7772400" cy="1470025"/>
          </a:xfrm>
        </p:spPr>
        <p:txBody>
          <a:bodyPr/>
          <a:lstStyle/>
          <a:p>
            <a:r>
              <a:rPr lang="en-GB" dirty="0" smtClean="0">
                <a:solidFill>
                  <a:srgbClr val="FFFF00"/>
                </a:solidFill>
              </a:rPr>
              <a:t>OWLS in SPACE!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7744" y="4797152"/>
            <a:ext cx="6400800" cy="1752600"/>
          </a:xfrm>
        </p:spPr>
        <p:txBody>
          <a:bodyPr/>
          <a:lstStyle/>
          <a:p>
            <a:r>
              <a:rPr lang="en-GB" dirty="0" smtClean="0">
                <a:solidFill>
                  <a:srgbClr val="FFFF00"/>
                </a:solidFill>
              </a:rPr>
              <a:t>Colin Cunningham &amp; David Henry</a:t>
            </a:r>
          </a:p>
          <a:p>
            <a:r>
              <a:rPr lang="en-GB" dirty="0" smtClean="0">
                <a:solidFill>
                  <a:srgbClr val="FFFF00"/>
                </a:solidFill>
              </a:rPr>
              <a:t>UK Astronomy Technology Centre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1520" y="3059668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976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3850" y="203200"/>
            <a:ext cx="8177240" cy="633413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Photon Sieve Membrane Telescope</a:t>
            </a:r>
            <a:endParaRPr lang="en-GB" dirty="0"/>
          </a:p>
        </p:txBody>
      </p:sp>
      <p:pic>
        <p:nvPicPr>
          <p:cNvPr id="56322" name="Picture 2" descr="http://www.universetoday.com/wp-content/uploads/2011/12/MOIREfull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099" y="2857496"/>
            <a:ext cx="3746305" cy="300039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000628" y="4286256"/>
            <a:ext cx="22860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MOIRE: from Ball Aerospace and Lawrence </a:t>
            </a:r>
            <a:r>
              <a:rPr lang="en-GB" dirty="0" err="1" smtClean="0"/>
              <a:t>LIvermore</a:t>
            </a:r>
            <a:endParaRPr lang="en-GB" dirty="0"/>
          </a:p>
        </p:txBody>
      </p:sp>
      <p:pic>
        <p:nvPicPr>
          <p:cNvPr id="5632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071546"/>
            <a:ext cx="7072330" cy="1678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6143636" y="2928934"/>
            <a:ext cx="2527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Geoff Anderson, USAF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2326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848475" y="1236662"/>
            <a:ext cx="2295525" cy="5621338"/>
          </a:xfrm>
        </p:spPr>
        <p:txBody>
          <a:bodyPr/>
          <a:lstStyle/>
          <a:p>
            <a:r>
              <a:rPr lang="en-GB" sz="3600" dirty="0"/>
              <a:t>“GISMO”</a:t>
            </a:r>
          </a:p>
          <a:p>
            <a:r>
              <a:rPr lang="en-GB" sz="2400" dirty="0"/>
              <a:t> </a:t>
            </a:r>
            <a:r>
              <a:rPr lang="en-GB" sz="2800" dirty="0" smtClean="0"/>
              <a:t>is </a:t>
            </a:r>
            <a:r>
              <a:rPr lang="en-GB" sz="2800" dirty="0"/>
              <a:t>two </a:t>
            </a:r>
            <a:r>
              <a:rPr lang="en-GB" sz="2800" dirty="0" smtClean="0"/>
              <a:t>Spacecraft</a:t>
            </a:r>
          </a:p>
          <a:p>
            <a:endParaRPr lang="en-GB" dirty="0" smtClean="0"/>
          </a:p>
          <a:p>
            <a:r>
              <a:rPr lang="en-GB" sz="2800" dirty="0" smtClean="0"/>
              <a:t>Proposed by Tim Hawarden for Far IR &amp; </a:t>
            </a:r>
            <a:r>
              <a:rPr lang="en-GB" sz="2800" dirty="0" err="1" smtClean="0"/>
              <a:t>submm</a:t>
            </a:r>
            <a:endParaRPr lang="en-GB" sz="2800" dirty="0"/>
          </a:p>
        </p:txBody>
      </p:sp>
      <p:grpSp>
        <p:nvGrpSpPr>
          <p:cNvPr id="2" name="Group 35"/>
          <p:cNvGrpSpPr>
            <a:grpSpLocks/>
          </p:cNvGrpSpPr>
          <p:nvPr/>
        </p:nvGrpSpPr>
        <p:grpSpPr bwMode="auto">
          <a:xfrm>
            <a:off x="0" y="0"/>
            <a:ext cx="6729413" cy="6180138"/>
            <a:chOff x="0" y="0"/>
            <a:chExt cx="4239" cy="3893"/>
          </a:xfrm>
        </p:grpSpPr>
        <p:pic>
          <p:nvPicPr>
            <p:cNvPr id="316434" name="Picture 18" descr="040723GismoBothFrntR"/>
            <p:cNvPicPr>
              <a:picLocks noChangeAspect="1" noChangeArrowheads="1"/>
            </p:cNvPicPr>
            <p:nvPr/>
          </p:nvPicPr>
          <p:blipFill>
            <a:blip r:embed="rId2" cstate="print"/>
            <a:srcRect l="3668" r="6958" b="10330"/>
            <a:stretch>
              <a:fillRect/>
            </a:stretch>
          </p:blipFill>
          <p:spPr bwMode="auto">
            <a:xfrm>
              <a:off x="0" y="0"/>
              <a:ext cx="4239" cy="3854"/>
            </a:xfrm>
            <a:prstGeom prst="rect">
              <a:avLst/>
            </a:prstGeom>
            <a:noFill/>
          </p:spPr>
        </p:pic>
        <p:sp>
          <p:nvSpPr>
            <p:cNvPr id="316420" name="Text Box 4"/>
            <p:cNvSpPr txBox="1">
              <a:spLocks noChangeArrowheads="1"/>
            </p:cNvSpPr>
            <p:nvPr/>
          </p:nvSpPr>
          <p:spPr bwMode="auto">
            <a:xfrm>
              <a:off x="0" y="2308"/>
              <a:ext cx="1673" cy="1210"/>
            </a:xfrm>
            <a:prstGeom prst="rect">
              <a:avLst/>
            </a:prstGeom>
            <a:noFill/>
            <a:ln w="254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r>
                <a:rPr lang="en-GB" sz="2400" dirty="0"/>
                <a:t>Instrument </a:t>
              </a:r>
            </a:p>
            <a:p>
              <a:r>
                <a:rPr lang="en-GB" sz="2400" dirty="0" smtClean="0"/>
                <a:t>Spacecraft :</a:t>
              </a:r>
              <a:endParaRPr lang="en-GB" sz="2400" dirty="0"/>
            </a:p>
            <a:p>
              <a:pPr>
                <a:buFontTx/>
                <a:buChar char="•"/>
              </a:pPr>
              <a:r>
                <a:rPr lang="en-GB" sz="1800" dirty="0"/>
                <a:t> Field Optics FO</a:t>
              </a:r>
            </a:p>
            <a:p>
              <a:pPr>
                <a:buFontTx/>
                <a:buChar char="•"/>
              </a:pPr>
              <a:r>
                <a:rPr lang="en-GB" sz="1800" dirty="0"/>
                <a:t> (re-imager of L1),</a:t>
              </a:r>
            </a:p>
            <a:p>
              <a:pPr>
                <a:buFontTx/>
                <a:buChar char="•"/>
              </a:pPr>
              <a:r>
                <a:rPr lang="en-GB" sz="1800" dirty="0"/>
                <a:t> Fresnel Corrector FC</a:t>
              </a:r>
            </a:p>
            <a:p>
              <a:pPr>
                <a:buFontTx/>
                <a:buChar char="•"/>
              </a:pPr>
              <a:r>
                <a:rPr lang="en-GB" sz="1800" dirty="0"/>
                <a:t> Instruments</a:t>
              </a:r>
            </a:p>
          </p:txBody>
        </p:sp>
        <p:sp>
          <p:nvSpPr>
            <p:cNvPr id="316421" name="Text Box 5"/>
            <p:cNvSpPr txBox="1">
              <a:spLocks noChangeArrowheads="1"/>
            </p:cNvSpPr>
            <p:nvPr/>
          </p:nvSpPr>
          <p:spPr bwMode="auto">
            <a:xfrm>
              <a:off x="1259" y="3336"/>
              <a:ext cx="2944" cy="557"/>
            </a:xfrm>
            <a:prstGeom prst="rect">
              <a:avLst/>
            </a:prstGeom>
            <a:noFill/>
            <a:ln w="254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r>
                <a:rPr lang="en-GB" sz="2400" dirty="0"/>
                <a:t>       Lens S/C                    </a:t>
              </a:r>
            </a:p>
            <a:p>
              <a:endParaRPr lang="en-GB" sz="800" dirty="0"/>
            </a:p>
            <a:p>
              <a:r>
                <a:rPr lang="en-GB" sz="2000" dirty="0"/>
                <a:t>                    30-m Primary Lens</a:t>
              </a:r>
              <a:endParaRPr lang="en-GB" sz="1600" dirty="0"/>
            </a:p>
          </p:txBody>
        </p:sp>
        <p:sp>
          <p:nvSpPr>
            <p:cNvPr id="316423" name="Text Box 7"/>
            <p:cNvSpPr txBox="1">
              <a:spLocks noChangeArrowheads="1"/>
            </p:cNvSpPr>
            <p:nvPr/>
          </p:nvSpPr>
          <p:spPr bwMode="auto">
            <a:xfrm>
              <a:off x="2820" y="439"/>
              <a:ext cx="631" cy="404"/>
            </a:xfrm>
            <a:prstGeom prst="rect">
              <a:avLst/>
            </a:prstGeom>
            <a:noFill/>
            <a:ln w="254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GB" sz="1800"/>
                <a:t>ServiceModule</a:t>
              </a:r>
            </a:p>
          </p:txBody>
        </p:sp>
        <p:sp>
          <p:nvSpPr>
            <p:cNvPr id="316424" name="Text Box 8"/>
            <p:cNvSpPr txBox="1">
              <a:spLocks noChangeArrowheads="1"/>
            </p:cNvSpPr>
            <p:nvPr/>
          </p:nvSpPr>
          <p:spPr bwMode="auto">
            <a:xfrm>
              <a:off x="3634" y="516"/>
              <a:ext cx="536" cy="366"/>
            </a:xfrm>
            <a:prstGeom prst="rect">
              <a:avLst/>
            </a:prstGeom>
            <a:noFill/>
            <a:ln w="254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GB" sz="1600"/>
                <a:t>Solar</a:t>
              </a:r>
            </a:p>
            <a:p>
              <a:pPr algn="ctr"/>
              <a:r>
                <a:rPr lang="en-GB" sz="1600"/>
                <a:t> arrays</a:t>
              </a:r>
            </a:p>
          </p:txBody>
        </p:sp>
        <p:sp>
          <p:nvSpPr>
            <p:cNvPr id="316425" name="Text Box 9"/>
            <p:cNvSpPr txBox="1">
              <a:spLocks noChangeArrowheads="1"/>
            </p:cNvSpPr>
            <p:nvPr/>
          </p:nvSpPr>
          <p:spPr bwMode="auto">
            <a:xfrm>
              <a:off x="1492" y="2235"/>
              <a:ext cx="715" cy="288"/>
            </a:xfrm>
            <a:prstGeom prst="rect">
              <a:avLst/>
            </a:prstGeom>
            <a:noFill/>
            <a:ln w="254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GB" sz="2400"/>
                <a:t>3000m</a:t>
              </a:r>
            </a:p>
          </p:txBody>
        </p:sp>
        <p:sp>
          <p:nvSpPr>
            <p:cNvPr id="316426" name="Line 10"/>
            <p:cNvSpPr>
              <a:spLocks noChangeShapeType="1"/>
            </p:cNvSpPr>
            <p:nvPr/>
          </p:nvSpPr>
          <p:spPr bwMode="auto">
            <a:xfrm flipH="1" flipV="1">
              <a:off x="926" y="2099"/>
              <a:ext cx="599" cy="18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none" w="sm" len="sm"/>
              <a:tailEnd type="triangle" w="lg" len="lg"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16428" name="Text Box 12"/>
            <p:cNvSpPr txBox="1">
              <a:spLocks noChangeArrowheads="1"/>
            </p:cNvSpPr>
            <p:nvPr/>
          </p:nvSpPr>
          <p:spPr bwMode="auto">
            <a:xfrm>
              <a:off x="1449" y="545"/>
              <a:ext cx="926" cy="288"/>
            </a:xfrm>
            <a:prstGeom prst="rect">
              <a:avLst/>
            </a:prstGeom>
            <a:noFill/>
            <a:ln w="254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GB" sz="2400"/>
                <a:t>Sunward</a:t>
              </a:r>
            </a:p>
          </p:txBody>
        </p:sp>
        <p:sp>
          <p:nvSpPr>
            <p:cNvPr id="316429" name="Line 13"/>
            <p:cNvSpPr>
              <a:spLocks noChangeShapeType="1"/>
            </p:cNvSpPr>
            <p:nvPr/>
          </p:nvSpPr>
          <p:spPr bwMode="auto">
            <a:xfrm flipH="1" flipV="1">
              <a:off x="1913" y="398"/>
              <a:ext cx="1" cy="233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 type="none" w="sm" len="sm"/>
              <a:tailEnd type="triangle" w="lg" len="lg"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16432" name="AutoShape 16"/>
            <p:cNvSpPr>
              <a:spLocks noChangeArrowheads="1"/>
            </p:cNvSpPr>
            <p:nvPr/>
          </p:nvSpPr>
          <p:spPr bwMode="auto">
            <a:xfrm>
              <a:off x="1698" y="0"/>
              <a:ext cx="438" cy="444"/>
            </a:xfrm>
            <a:prstGeom prst="irregularSeal2">
              <a:avLst/>
            </a:prstGeom>
            <a:solidFill>
              <a:srgbClr val="FFCC00">
                <a:alpha val="10001"/>
              </a:srgbClr>
            </a:solidFill>
            <a:ln w="254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16433" name="Oval 17"/>
            <p:cNvSpPr>
              <a:spLocks noChangeArrowheads="1"/>
            </p:cNvSpPr>
            <p:nvPr/>
          </p:nvSpPr>
          <p:spPr bwMode="auto">
            <a:xfrm>
              <a:off x="1794" y="130"/>
              <a:ext cx="205" cy="203"/>
            </a:xfrm>
            <a:prstGeom prst="ellipse">
              <a:avLst/>
            </a:prstGeom>
            <a:solidFill>
              <a:srgbClr val="FFCC00"/>
            </a:solidFill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16435" name="Line 19"/>
            <p:cNvSpPr>
              <a:spLocks noChangeShapeType="1"/>
            </p:cNvSpPr>
            <p:nvPr/>
          </p:nvSpPr>
          <p:spPr bwMode="auto">
            <a:xfrm flipH="1">
              <a:off x="2886" y="1752"/>
              <a:ext cx="60" cy="19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16436" name="Line 20"/>
            <p:cNvSpPr>
              <a:spLocks noChangeShapeType="1"/>
            </p:cNvSpPr>
            <p:nvPr/>
          </p:nvSpPr>
          <p:spPr bwMode="auto">
            <a:xfrm flipH="1">
              <a:off x="2917" y="1735"/>
              <a:ext cx="60" cy="19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16430" name="Line 14"/>
            <p:cNvSpPr>
              <a:spLocks noChangeShapeType="1"/>
            </p:cNvSpPr>
            <p:nvPr/>
          </p:nvSpPr>
          <p:spPr bwMode="auto">
            <a:xfrm>
              <a:off x="2181" y="2442"/>
              <a:ext cx="885" cy="261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none" w="sm" len="sm"/>
              <a:tailEnd type="triangle" w="lg" len="lg"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16437" name="Line 21"/>
            <p:cNvSpPr>
              <a:spLocks noChangeShapeType="1"/>
            </p:cNvSpPr>
            <p:nvPr/>
          </p:nvSpPr>
          <p:spPr bwMode="auto">
            <a:xfrm flipH="1">
              <a:off x="3182" y="1730"/>
              <a:ext cx="60" cy="19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16438" name="Line 22"/>
            <p:cNvSpPr>
              <a:spLocks noChangeShapeType="1"/>
            </p:cNvSpPr>
            <p:nvPr/>
          </p:nvSpPr>
          <p:spPr bwMode="auto">
            <a:xfrm flipH="1">
              <a:off x="3213" y="1737"/>
              <a:ext cx="60" cy="19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16444" name="Line 28"/>
            <p:cNvSpPr>
              <a:spLocks noChangeShapeType="1"/>
            </p:cNvSpPr>
            <p:nvPr/>
          </p:nvSpPr>
          <p:spPr bwMode="auto">
            <a:xfrm flipH="1" flipV="1">
              <a:off x="1152" y="1686"/>
              <a:ext cx="1311" cy="484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prstDash val="sysDot"/>
              <a:round/>
              <a:headEnd type="none" w="sm" len="sm"/>
              <a:tailEnd type="triangle" w="lg" len="lg"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16448" name="Line 32"/>
            <p:cNvSpPr>
              <a:spLocks noChangeShapeType="1"/>
            </p:cNvSpPr>
            <p:nvPr/>
          </p:nvSpPr>
          <p:spPr bwMode="auto">
            <a:xfrm>
              <a:off x="2514" y="2190"/>
              <a:ext cx="126" cy="48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16449" name="Line 33"/>
            <p:cNvSpPr>
              <a:spLocks noChangeShapeType="1"/>
            </p:cNvSpPr>
            <p:nvPr/>
          </p:nvSpPr>
          <p:spPr bwMode="auto">
            <a:xfrm>
              <a:off x="2670" y="2256"/>
              <a:ext cx="252" cy="84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16450" name="Line 34"/>
            <p:cNvSpPr>
              <a:spLocks noChangeShapeType="1"/>
            </p:cNvSpPr>
            <p:nvPr/>
          </p:nvSpPr>
          <p:spPr bwMode="auto">
            <a:xfrm>
              <a:off x="2977" y="2353"/>
              <a:ext cx="132" cy="42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45719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Antoine </a:t>
            </a:r>
            <a:r>
              <a:rPr lang="en-GB" dirty="0" err="1" smtClean="0"/>
              <a:t>Labeyrie’s</a:t>
            </a:r>
            <a:r>
              <a:rPr lang="en-GB" dirty="0" smtClean="0"/>
              <a:t> Hyper Telescope</a:t>
            </a:r>
            <a:endParaRPr lang="en-GB" dirty="0"/>
          </a:p>
        </p:txBody>
      </p:sp>
      <p:pic>
        <p:nvPicPr>
          <p:cNvPr id="93186" name="Picture 2" descr="projet Luciol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428736"/>
            <a:ext cx="5753100" cy="3705225"/>
          </a:xfrm>
          <a:prstGeom prst="rect">
            <a:avLst/>
          </a:prstGeom>
          <a:noFill/>
        </p:spPr>
      </p:pic>
      <p:pic>
        <p:nvPicPr>
          <p:cNvPr id="931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3702" y="2357430"/>
            <a:ext cx="1914525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4513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565"/>
            <a:ext cx="8229600" cy="1143000"/>
          </a:xfrm>
        </p:spPr>
        <p:txBody>
          <a:bodyPr/>
          <a:lstStyle/>
          <a:p>
            <a:r>
              <a:rPr lang="en-GB" dirty="0" smtClean="0"/>
              <a:t>Membrane Telescopes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80728"/>
            <a:ext cx="7096125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72356" y="4941168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dirty="0" err="1"/>
              <a:t>Université</a:t>
            </a:r>
            <a:r>
              <a:rPr lang="en-GB" b="1" dirty="0"/>
              <a:t> </a:t>
            </a:r>
            <a:r>
              <a:rPr lang="en-GB" b="1" dirty="0" err="1"/>
              <a:t>libre</a:t>
            </a:r>
            <a:r>
              <a:rPr lang="en-GB" b="1" dirty="0"/>
              <a:t> de </a:t>
            </a:r>
            <a:r>
              <a:rPr lang="en-GB" b="1" dirty="0" err="1"/>
              <a:t>Bruxelles</a:t>
            </a:r>
            <a:endParaRPr lang="en-GB" b="1" dirty="0"/>
          </a:p>
          <a:p>
            <a:r>
              <a:rPr lang="en-GB" b="1" dirty="0" smtClean="0"/>
              <a:t>Department </a:t>
            </a:r>
            <a:r>
              <a:rPr lang="en-GB" b="1" dirty="0"/>
              <a:t>of Mechanical Engineering and Robotics</a:t>
            </a: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Active </a:t>
            </a:r>
            <a:r>
              <a:rPr lang="en-GB" dirty="0"/>
              <a:t>Structures Laboratory</a:t>
            </a:r>
            <a:br>
              <a:rPr lang="en-GB" dirty="0"/>
            </a:br>
            <a:r>
              <a:rPr lang="en-GB" dirty="0"/>
              <a:t>avenue </a:t>
            </a:r>
            <a:r>
              <a:rPr lang="en-GB" dirty="0" err="1"/>
              <a:t>F.D.Roosevelt</a:t>
            </a:r>
            <a:r>
              <a:rPr lang="en-GB" dirty="0"/>
              <a:t>, 50</a:t>
            </a:r>
            <a:br>
              <a:rPr lang="en-GB" dirty="0"/>
            </a:br>
            <a:r>
              <a:rPr lang="en-GB" dirty="0"/>
              <a:t>B-1050 Brussels</a:t>
            </a:r>
            <a:br>
              <a:rPr lang="en-GB" dirty="0"/>
            </a:br>
            <a:r>
              <a:rPr lang="en-GB" dirty="0"/>
              <a:t>Belgium</a:t>
            </a:r>
          </a:p>
        </p:txBody>
      </p:sp>
    </p:spTree>
    <p:extLst>
      <p:ext uri="{BB962C8B-B14F-4D97-AF65-F5344CB8AC3E}">
        <p14:creationId xmlns:p14="http://schemas.microsoft.com/office/powerpoint/2010/main" val="409564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89" y="1357389"/>
            <a:ext cx="8943975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476375" y="3225006"/>
          <a:ext cx="6191250" cy="1002030"/>
        </p:xfrm>
        <a:graphic>
          <a:graphicData uri="http://schemas.openxmlformats.org/drawingml/2006/table">
            <a:tbl>
              <a:tblPr/>
              <a:tblGrid>
                <a:gridCol w="6191250"/>
              </a:tblGrid>
              <a:tr h="0">
                <a:tc>
                  <a:txBody>
                    <a:bodyPr/>
                    <a:lstStyle/>
                    <a:p>
                      <a:endParaRPr lang="en-GB" sz="1100" b="1" dirty="0">
                        <a:solidFill>
                          <a:srgbClr val="333333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571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GB" dirty="0">
                        <a:solidFill>
                          <a:srgbClr val="333333"/>
                        </a:solidFill>
                        <a:effectLst/>
                        <a:latin typeface="Arial"/>
                      </a:endParaRPr>
                    </a:p>
                  </a:txBody>
                  <a:tcPr marL="0" marR="0" marT="47625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GB" dirty="0">
                        <a:solidFill>
                          <a:srgbClr val="333333"/>
                        </a:solidFill>
                        <a:effectLst/>
                        <a:latin typeface="Arial"/>
                      </a:endParaRPr>
                    </a:p>
                  </a:txBody>
                  <a:tcPr marL="0" marR="0" marT="47625" marB="952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95536" y="129596"/>
            <a:ext cx="8018349" cy="184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l" fontAlgn="t">
              <a:spcBef>
                <a:spcPts val="0"/>
              </a:spcBef>
            </a:pPr>
            <a:r>
              <a:rPr lang="en-GB" sz="2000" b="1" dirty="0">
                <a:solidFill>
                  <a:srgbClr val="333333"/>
                </a:solidFill>
                <a:latin typeface="Arial"/>
              </a:rPr>
              <a:t>Orbiting Rainbows aims to bring exoplanets into </a:t>
            </a:r>
            <a:r>
              <a:rPr lang="en-GB" sz="2000" b="1" dirty="0" smtClean="0">
                <a:solidFill>
                  <a:srgbClr val="333333"/>
                </a:solidFill>
                <a:latin typeface="Arial"/>
              </a:rPr>
              <a:t>focus</a:t>
            </a:r>
            <a:r>
              <a:rPr lang="en-GB" sz="2000" dirty="0">
                <a:latin typeface="Arial"/>
              </a:rPr>
              <a:t/>
            </a:r>
            <a:br>
              <a:rPr lang="en-GB" sz="2000" dirty="0">
                <a:latin typeface="Arial"/>
              </a:rPr>
            </a:br>
            <a:r>
              <a:rPr lang="en-GB" sz="2000" b="1" i="1" dirty="0">
                <a:solidFill>
                  <a:srgbClr val="333333"/>
                </a:solidFill>
                <a:latin typeface="Arial"/>
              </a:rPr>
              <a:t>NASA project could form optical structures from orbiting swarms </a:t>
            </a:r>
            <a:r>
              <a:rPr lang="en-GB" sz="2000" b="1" i="1" dirty="0" smtClean="0">
                <a:solidFill>
                  <a:srgbClr val="333333"/>
                </a:solidFill>
                <a:latin typeface="Arial"/>
              </a:rPr>
              <a:t/>
            </a:r>
            <a:br>
              <a:rPr lang="en-GB" sz="2000" b="1" i="1" dirty="0" smtClean="0">
                <a:solidFill>
                  <a:srgbClr val="333333"/>
                </a:solidFill>
                <a:latin typeface="Arial"/>
              </a:rPr>
            </a:br>
            <a:r>
              <a:rPr lang="en-GB" sz="2000" b="1" i="1" dirty="0" smtClean="0">
                <a:solidFill>
                  <a:srgbClr val="333333"/>
                </a:solidFill>
                <a:latin typeface="Arial"/>
              </a:rPr>
              <a:t>to </a:t>
            </a:r>
            <a:r>
              <a:rPr lang="en-GB" sz="2000" b="1" i="1" dirty="0">
                <a:solidFill>
                  <a:srgbClr val="333333"/>
                </a:solidFill>
                <a:latin typeface="Arial"/>
              </a:rPr>
              <a:t>image distant objects.</a:t>
            </a:r>
            <a:r>
              <a:rPr lang="en-GB" sz="2000" dirty="0">
                <a:latin typeface="Arial"/>
              </a:rPr>
              <a:t/>
            </a:r>
            <a:br>
              <a:rPr lang="en-GB" sz="2000" dirty="0">
                <a:latin typeface="Arial"/>
              </a:rPr>
            </a:br>
            <a:endParaRPr lang="en-GB" sz="6000" dirty="0"/>
          </a:p>
        </p:txBody>
      </p:sp>
    </p:spTree>
    <p:extLst>
      <p:ext uri="{BB962C8B-B14F-4D97-AF65-F5344CB8AC3E}">
        <p14:creationId xmlns:p14="http://schemas.microsoft.com/office/powerpoint/2010/main" val="304258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124744"/>
            <a:ext cx="5184576" cy="5552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10"/>
            <a:ext cx="8229600" cy="1143000"/>
          </a:xfrm>
        </p:spPr>
        <p:txBody>
          <a:bodyPr/>
          <a:lstStyle/>
          <a:p>
            <a:r>
              <a:rPr lang="en-GB" dirty="0" smtClean="0"/>
              <a:t>Glitter Mirror – very seasonal!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745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3850" y="203200"/>
            <a:ext cx="7704534" cy="633413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Additive Manufacturing:</a:t>
            </a:r>
            <a:br>
              <a:rPr lang="en-GB" dirty="0" smtClean="0"/>
            </a:br>
            <a:r>
              <a:rPr lang="en-GB" dirty="0" smtClean="0"/>
              <a:t>Lockheed Martin Cartoon - 1991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938" y="1052736"/>
            <a:ext cx="6512925" cy="500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02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03200"/>
            <a:ext cx="8496622" cy="633413"/>
          </a:xfrm>
        </p:spPr>
        <p:txBody>
          <a:bodyPr/>
          <a:lstStyle/>
          <a:p>
            <a:r>
              <a:rPr lang="en-GB" sz="3200" dirty="0" smtClean="0"/>
              <a:t>Advanced Materials: Additive Manufacturing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852" y="5085184"/>
            <a:ext cx="8676456" cy="4679950"/>
          </a:xfrm>
        </p:spPr>
        <p:txBody>
          <a:bodyPr/>
          <a:lstStyle/>
          <a:p>
            <a:pPr marL="0" indent="0">
              <a:buNone/>
            </a:pPr>
            <a:r>
              <a:rPr lang="en-GB" sz="2800" dirty="0" smtClean="0"/>
              <a:t>Sintered Metal laser and electron beam layered construction: Rolls Royce and Sheffield University</a:t>
            </a:r>
          </a:p>
          <a:p>
            <a:pPr marL="0" indent="0">
              <a:buNone/>
            </a:pPr>
            <a:endParaRPr lang="en-GB" sz="2800" dirty="0" smtClean="0"/>
          </a:p>
        </p:txBody>
      </p:sp>
      <p:pic>
        <p:nvPicPr>
          <p:cNvPr id="2050" name="Picture 2" descr="rolls royce trent engine 3D printed par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7864" y="1124744"/>
            <a:ext cx="5470736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ENS additive manufacturing systems deposit layer upon layer of material until a metal version of the CAD model is produced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46077"/>
            <a:ext cx="3059832" cy="296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620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Owner\Documents\SVN CMD\Part4\Figures\bloodhoundOriginal2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1988840"/>
            <a:ext cx="3312368" cy="2316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Owner\Documents\SVN CMD\Part4\Figures\BHFinalCAD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0100" y="2006255"/>
            <a:ext cx="3672408" cy="245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403648" y="332656"/>
            <a:ext cx="623026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600" dirty="0" smtClean="0">
                <a:solidFill>
                  <a:prstClr val="black"/>
                </a:solidFill>
              </a:rPr>
              <a:t>Minimal mass structures</a:t>
            </a:r>
            <a:r>
              <a:rPr lang="en-GB" dirty="0" smtClean="0">
                <a:solidFill>
                  <a:prstClr val="black"/>
                </a:solidFill>
              </a:rPr>
              <a:t/>
            </a:r>
            <a:br>
              <a:rPr lang="en-GB" dirty="0" smtClean="0">
                <a:solidFill>
                  <a:prstClr val="black"/>
                </a:solidFill>
              </a:rPr>
            </a:br>
            <a:r>
              <a:rPr lang="en-GB" sz="2400" dirty="0" smtClean="0">
                <a:solidFill>
                  <a:prstClr val="black"/>
                </a:solidFill>
              </a:rPr>
              <a:t>Designed using Structural Topology Optimisation</a:t>
            </a:r>
            <a:endParaRPr lang="en-GB" sz="2400" dirty="0">
              <a:solidFill>
                <a:prstClr val="black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83568" y="4338741"/>
            <a:ext cx="3528392" cy="70237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1800" b="1" dirty="0" smtClean="0"/>
              <a:t>Original Design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5076056" y="4605045"/>
            <a:ext cx="3528392" cy="5521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1800" b="1" dirty="0" smtClean="0">
                <a:solidFill>
                  <a:prstClr val="black"/>
                </a:solidFill>
              </a:rPr>
              <a:t>Topology Optimised Design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78794" y="5461422"/>
            <a:ext cx="7237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dirty="0" smtClean="0">
                <a:solidFill>
                  <a:prstClr val="black"/>
                </a:solidFill>
              </a:rPr>
              <a:t>69% </a:t>
            </a:r>
            <a:r>
              <a:rPr lang="en-GB" dirty="0" smtClean="0">
                <a:solidFill>
                  <a:prstClr val="black"/>
                </a:solidFill>
              </a:rPr>
              <a:t>weight saving achieved using through Structural </a:t>
            </a:r>
            <a:r>
              <a:rPr lang="en-GB" dirty="0">
                <a:solidFill>
                  <a:prstClr val="black"/>
                </a:solidFill>
              </a:rPr>
              <a:t>Topology Optimisation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47672" y="12616"/>
            <a:ext cx="3617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Prof Iain Todd, University of Sheffield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3313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Continuous wire </a:t>
            </a:r>
            <a:r>
              <a:rPr lang="en-GB" dirty="0" smtClean="0"/>
              <a:t>generation: building a bridge in Amsterdam</a:t>
            </a:r>
            <a:endParaRPr lang="en-GB" dirty="0"/>
          </a:p>
        </p:txBody>
      </p:sp>
      <p:pic>
        <p:nvPicPr>
          <p:cNvPr id="5" name="MX3D Bridge Visualisation-H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6614" y="1268760"/>
            <a:ext cx="7200800" cy="40504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11760" y="5492724"/>
            <a:ext cx="59634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/>
              <a:t>http://mx3d.com/projects/bridge</a:t>
            </a:r>
            <a:r>
              <a:rPr lang="en-GB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055853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7584" y="1556792"/>
            <a:ext cx="7772400" cy="1470025"/>
          </a:xfrm>
        </p:spPr>
        <p:txBody>
          <a:bodyPr/>
          <a:lstStyle/>
          <a:p>
            <a:r>
              <a:rPr lang="en-US" sz="4800" b="1" dirty="0"/>
              <a:t>TECHBREAK: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a </a:t>
            </a:r>
            <a:r>
              <a:rPr lang="en-US" b="1" dirty="0"/>
              <a:t>technology foresight activity for the European Space Agency points the way to future space telescopes</a:t>
            </a:r>
            <a:r>
              <a:rPr lang="en-GB" b="1" dirty="0"/>
              <a:t/>
            </a:r>
            <a:br>
              <a:rPr lang="en-GB" b="1" dirty="0"/>
            </a:b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3356992"/>
            <a:ext cx="7344816" cy="1752600"/>
          </a:xfrm>
        </p:spPr>
        <p:txBody>
          <a:bodyPr/>
          <a:lstStyle/>
          <a:p>
            <a:r>
              <a:rPr lang="en-GB" altLang="en-US" sz="2000" b="1" dirty="0">
                <a:solidFill>
                  <a:srgbClr val="007B8B"/>
                </a:solidFill>
              </a:rPr>
              <a:t>Colin CUNNINGHAM &amp; David Henry (UK ATC,STFC, UK)</a:t>
            </a:r>
          </a:p>
          <a:p>
            <a:r>
              <a:rPr lang="en-GB" altLang="en-US" sz="2000" b="1" dirty="0" smtClean="0">
                <a:solidFill>
                  <a:srgbClr val="007B8B"/>
                </a:solidFill>
              </a:rPr>
              <a:t>Martin </a:t>
            </a:r>
            <a:r>
              <a:rPr lang="en-GB" altLang="en-US" sz="2000" b="1" dirty="0">
                <a:solidFill>
                  <a:srgbClr val="007B8B"/>
                </a:solidFill>
              </a:rPr>
              <a:t>CULLUM (ESO, </a:t>
            </a:r>
            <a:r>
              <a:rPr lang="en-GB" altLang="en-US" sz="2000" b="1" dirty="0" smtClean="0">
                <a:solidFill>
                  <a:srgbClr val="007B8B"/>
                </a:solidFill>
              </a:rPr>
              <a:t>DE)</a:t>
            </a:r>
            <a:endParaRPr lang="en-GB" altLang="en-US" sz="2000" b="1" dirty="0">
              <a:solidFill>
                <a:srgbClr val="007B8B"/>
              </a:solidFill>
            </a:endParaRPr>
          </a:p>
          <a:p>
            <a:r>
              <a:rPr lang="en-GB" altLang="en-US" sz="2000" b="1" dirty="0" smtClean="0">
                <a:solidFill>
                  <a:srgbClr val="007B8B"/>
                </a:solidFill>
              </a:rPr>
              <a:t>Paul </a:t>
            </a:r>
            <a:r>
              <a:rPr lang="en-GB" altLang="en-US" sz="2000" b="1" dirty="0">
                <a:solidFill>
                  <a:srgbClr val="007B8B"/>
                </a:solidFill>
              </a:rPr>
              <a:t>KAMOUN (</a:t>
            </a:r>
            <a:r>
              <a:rPr lang="en-GB" altLang="en-US" sz="2000" b="1" dirty="0" err="1">
                <a:solidFill>
                  <a:srgbClr val="007B8B"/>
                </a:solidFill>
              </a:rPr>
              <a:t>Thalès</a:t>
            </a:r>
            <a:r>
              <a:rPr lang="en-GB" altLang="en-US" sz="2000" b="1" dirty="0">
                <a:solidFill>
                  <a:srgbClr val="007B8B"/>
                </a:solidFill>
              </a:rPr>
              <a:t> </a:t>
            </a:r>
            <a:r>
              <a:rPr lang="en-GB" altLang="en-US" sz="2000" b="1" dirty="0" err="1">
                <a:solidFill>
                  <a:srgbClr val="007B8B"/>
                </a:solidFill>
              </a:rPr>
              <a:t>Alenia</a:t>
            </a:r>
            <a:r>
              <a:rPr lang="en-GB" altLang="en-US" sz="2000" b="1" dirty="0">
                <a:solidFill>
                  <a:srgbClr val="007B8B"/>
                </a:solidFill>
              </a:rPr>
              <a:t> Space, FR)</a:t>
            </a:r>
          </a:p>
          <a:p>
            <a:r>
              <a:rPr lang="fr-FR" altLang="en-US" sz="2000" b="1" dirty="0">
                <a:solidFill>
                  <a:srgbClr val="007B8B"/>
                </a:solidFill>
              </a:rPr>
              <a:t>Jean-Jacques TORTORA (EUROSPACE, FR)</a:t>
            </a:r>
            <a:endParaRPr lang="en-GB" altLang="en-US" sz="2000" b="1" dirty="0">
              <a:solidFill>
                <a:srgbClr val="007B8B"/>
              </a:solidFill>
            </a:endParaRPr>
          </a:p>
          <a:p>
            <a:r>
              <a:rPr lang="en-GB" altLang="en-US" sz="2000" b="1" dirty="0">
                <a:solidFill>
                  <a:srgbClr val="007B8B"/>
                </a:solidFill>
              </a:rPr>
              <a:t>Jean-Pierre SWINGS (CSL &amp; ESSC Chairman, BE</a:t>
            </a:r>
            <a:r>
              <a:rPr lang="en-GB" altLang="en-US" sz="2000" b="1" dirty="0" smtClean="0">
                <a:solidFill>
                  <a:srgbClr val="007B8B"/>
                </a:solidFill>
              </a:rPr>
              <a:t>)</a:t>
            </a:r>
            <a:endParaRPr lang="en-GB" altLang="en-US" sz="2000" b="1" dirty="0">
              <a:solidFill>
                <a:srgbClr val="007B8B"/>
              </a:solidFill>
            </a:endParaRPr>
          </a:p>
          <a:p>
            <a:r>
              <a:rPr lang="en-GB" altLang="en-US" sz="2000" b="1" dirty="0">
                <a:solidFill>
                  <a:srgbClr val="007B8B"/>
                </a:solidFill>
              </a:rPr>
              <a:t>ESF </a:t>
            </a:r>
            <a:r>
              <a:rPr lang="en-GB" altLang="en-US" sz="2000" b="1" dirty="0" smtClean="0">
                <a:solidFill>
                  <a:srgbClr val="007B8B"/>
                </a:solidFill>
              </a:rPr>
              <a:t>Office: Jean-Claude </a:t>
            </a:r>
            <a:r>
              <a:rPr lang="en-GB" altLang="en-US" sz="2000" b="1" dirty="0">
                <a:solidFill>
                  <a:srgbClr val="007B8B"/>
                </a:solidFill>
              </a:rPr>
              <a:t>Worms</a:t>
            </a:r>
          </a:p>
          <a:p>
            <a:r>
              <a:rPr lang="en-GB" altLang="en-US" sz="2000" b="1" dirty="0">
                <a:solidFill>
                  <a:srgbClr val="007B8B"/>
                </a:solidFill>
              </a:rPr>
              <a:t>Emmanouil Detsis</a:t>
            </a:r>
          </a:p>
        </p:txBody>
      </p:sp>
    </p:spTree>
    <p:extLst>
      <p:ext uri="{BB962C8B-B14F-4D97-AF65-F5344CB8AC3E}">
        <p14:creationId xmlns:p14="http://schemas.microsoft.com/office/powerpoint/2010/main" val="1311557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MX3D Video removed – too big!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16640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www.tethers.com/WebImages/SpiderFa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264" y="1628800"/>
            <a:ext cx="9324528" cy="558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8" name="Picture 4" descr="http://www.tethers.com/WebImages/TUI_Banner_1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1280" y="0"/>
            <a:ext cx="13146559" cy="1797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853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27584" y="2276872"/>
            <a:ext cx="7772400" cy="1362075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How could we exploit some of these technologies for future space telescopes?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1630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21CB6A-9919-4AF2-BEB7-E9EC08986AED}" type="slidenum">
              <a:rPr lang="en-US" altLang="en-US"/>
              <a:pPr/>
              <a:t>23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59138" name="Rectangle 2"/>
          <p:cNvSpPr>
            <a:spLocks noGrp="1" noChangeArrowheads="1"/>
          </p:cNvSpPr>
          <p:nvPr>
            <p:ph type="title"/>
          </p:nvPr>
        </p:nvSpPr>
        <p:spPr>
          <a:xfrm>
            <a:off x="1835696" y="116632"/>
            <a:ext cx="7162800" cy="914400"/>
          </a:xfrm>
        </p:spPr>
        <p:txBody>
          <a:bodyPr/>
          <a:lstStyle/>
          <a:p>
            <a:r>
              <a:rPr lang="en-US" altLang="en-US" dirty="0"/>
              <a:t>The </a:t>
            </a:r>
            <a:r>
              <a:rPr lang="en-US" altLang="en-US" dirty="0" smtClean="0"/>
              <a:t>challenges (NIR)</a:t>
            </a:r>
            <a:endParaRPr lang="en-US" altLang="en-US" dirty="0"/>
          </a:p>
        </p:txBody>
      </p:sp>
      <p:sp>
        <p:nvSpPr>
          <p:cNvPr id="859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7704" y="1268760"/>
            <a:ext cx="7086600" cy="5334000"/>
          </a:xfrm>
        </p:spPr>
        <p:txBody>
          <a:bodyPr/>
          <a:lstStyle/>
          <a:p>
            <a:r>
              <a:rPr lang="en-US" altLang="en-US" dirty="0"/>
              <a:t>Sensitivity 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/>
              <a:t>If you want to get spectroscopy of the HDF galaxies you need at least a 30m telescope 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/>
              <a:t>If you want to get spectroscopy of the faintest galaxies discovered by JWST you need at least a 100m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/>
              <a:t>If you want to get spectroscopy of candidate earth-like planets within 10pc you need at least an 80m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altLang="en-US" sz="2400" dirty="0"/>
              <a:t> </a:t>
            </a:r>
          </a:p>
          <a:p>
            <a:pPr lvl="1">
              <a:lnSpc>
                <a:spcPct val="40000"/>
              </a:lnSpc>
              <a:buFontTx/>
              <a:buNone/>
            </a:pPr>
            <a:r>
              <a:rPr lang="en-US" altLang="en-US" sz="2400" dirty="0">
                <a:sym typeface="Monotype Sorts" pitchFamily="2" charset="2"/>
              </a:rPr>
              <a:t>             </a:t>
            </a:r>
            <a:r>
              <a:rPr lang="en-US" altLang="en-US" sz="2400" dirty="0">
                <a:solidFill>
                  <a:srgbClr val="A7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Monotype Sorts" pitchFamily="2" charset="2"/>
              </a:rPr>
              <a:t> Maximize diameter</a:t>
            </a:r>
            <a:endParaRPr lang="en-US" alt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2339752" y="6129078"/>
            <a:ext cx="64622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/>
              <a:t>Roberto </a:t>
            </a:r>
            <a:r>
              <a:rPr lang="en-GB" sz="3200" dirty="0" err="1" smtClean="0"/>
              <a:t>Gilmozzi</a:t>
            </a:r>
            <a:r>
              <a:rPr lang="en-GB" sz="3200" dirty="0" smtClean="0"/>
              <a:t>, 2004 SPIE, Glasgow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125216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03200"/>
            <a:ext cx="8208590" cy="633413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Manufacturing an Overwhelmingly Large Telescope in Space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5564" y="1406065"/>
            <a:ext cx="6904828" cy="4183175"/>
          </a:xfrm>
        </p:spPr>
      </p:pic>
    </p:spTree>
    <p:extLst>
      <p:ext uri="{BB962C8B-B14F-4D97-AF65-F5344CB8AC3E}">
        <p14:creationId xmlns:p14="http://schemas.microsoft.com/office/powerpoint/2010/main" val="260303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Formation Flying Concepts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176" y="1259984"/>
            <a:ext cx="4329444" cy="42766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556792"/>
            <a:ext cx="4313466" cy="32403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75655" y="5651956"/>
            <a:ext cx="12330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smtClean="0"/>
              <a:t> LISA</a:t>
            </a:r>
            <a:endParaRPr lang="en-GB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940152" y="4951855"/>
            <a:ext cx="14173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smtClean="0"/>
              <a:t> XEUS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247563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‘SPOWL’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52736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145421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1fa222c777f56170e7321c9807fdb69f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2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03200"/>
            <a:ext cx="7704534" cy="633413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Additive Manufacturing in Space</a:t>
            </a:r>
            <a:endParaRPr lang="en-GB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0450" y="2371725"/>
            <a:ext cx="19431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741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6163" y="2338388"/>
            <a:ext cx="1971675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23850" y="203200"/>
            <a:ext cx="7560518" cy="633413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Additive Manufacturing in Space</a:t>
            </a:r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4537651" y="522920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/>
              <a:t>Andersson</a:t>
            </a:r>
            <a:r>
              <a:rPr lang="en-US" dirty="0"/>
              <a:t> J. and Anders A., “Gasless sputtering: Opportunities for ultraclean metallization, coatings in space, and propulsion”, Applied Physics Letters 92, 221503 (2008)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314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188640"/>
            <a:ext cx="3847469" cy="5445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2"/>
          <p:cNvSpPr txBox="1">
            <a:spLocks/>
          </p:cNvSpPr>
          <p:nvPr/>
        </p:nvSpPr>
        <p:spPr bwMode="auto">
          <a:xfrm>
            <a:off x="207245" y="2351347"/>
            <a:ext cx="4148731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77500" lnSpcReduction="20000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7B8B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56888"/>
                </a:solidFill>
                <a:latin typeface="Arial" charset="0"/>
                <a:cs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56888"/>
                </a:solidFill>
                <a:latin typeface="Arial" charset="0"/>
                <a:cs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56888"/>
                </a:solidFill>
                <a:latin typeface="Arial" charset="0"/>
                <a:cs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56888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56888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56888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56888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56888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GB" kern="0" dirty="0" smtClean="0"/>
              <a:t>Study Carried out by the European Science Foundation for ESA</a:t>
            </a:r>
            <a:endParaRPr lang="en-GB" kern="0" dirty="0"/>
          </a:p>
        </p:txBody>
      </p:sp>
      <p:sp>
        <p:nvSpPr>
          <p:cNvPr id="2" name="Rectangle 1"/>
          <p:cNvSpPr/>
          <p:nvPr/>
        </p:nvSpPr>
        <p:spPr>
          <a:xfrm>
            <a:off x="225584" y="5633864"/>
            <a:ext cx="8018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  <a:hlinkClick r:id="rId4"/>
              </a:rPr>
              <a:t>http://</a:t>
            </a:r>
            <a:r>
              <a:rPr lang="en-US" u="sng" dirty="0" smtClean="0">
                <a:solidFill>
                  <a:srgbClr val="000000"/>
                </a:solidFill>
                <a:hlinkClick r:id="rId4"/>
              </a:rPr>
              <a:t>www.esf.org/fileadmin/Public_documents/Publications/techbreak.pdf</a:t>
            </a:r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54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2800" y="2195513"/>
            <a:ext cx="2438400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23850" y="203200"/>
            <a:ext cx="7848550" cy="633413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Additive Manufacturing in Space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893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0438" y="1257300"/>
            <a:ext cx="2143125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23850" y="203200"/>
            <a:ext cx="7992566" cy="633413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Additive Manufacturing in Space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452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0438" y="1243013"/>
            <a:ext cx="2143125" cy="43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23850" y="203200"/>
            <a:ext cx="7560518" cy="633413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Additive Manufacturing in Space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488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2325" y="1243013"/>
            <a:ext cx="2419350" cy="43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23850" y="203200"/>
            <a:ext cx="8064574" cy="633413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Additive Manufacturing in Space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360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2325" y="1243013"/>
            <a:ext cx="2419350" cy="43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23850" y="203200"/>
            <a:ext cx="7704534" cy="633413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Additive Manufacturing in Space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6280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Gregorian Telescope</a:t>
            </a:r>
            <a:endParaRPr lang="en-GB" dirty="0"/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1340768"/>
            <a:ext cx="7488832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24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88224" y="1484784"/>
            <a:ext cx="99578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 smtClean="0"/>
              <a:t>Primary Mirror</a:t>
            </a:r>
          </a:p>
          <a:p>
            <a:r>
              <a:rPr lang="en-GB" sz="1050" dirty="0"/>
              <a:t> </a:t>
            </a:r>
            <a:r>
              <a:rPr lang="en-GB" sz="1050" dirty="0" smtClean="0"/>
              <a:t>- Spherical</a:t>
            </a:r>
          </a:p>
          <a:p>
            <a:r>
              <a:rPr lang="en-GB" sz="1050" dirty="0"/>
              <a:t> </a:t>
            </a:r>
            <a:r>
              <a:rPr lang="en-GB" sz="1050" dirty="0" smtClean="0"/>
              <a:t>- Ø100m</a:t>
            </a:r>
          </a:p>
          <a:p>
            <a:r>
              <a:rPr lang="en-GB" sz="1050" dirty="0"/>
              <a:t> </a:t>
            </a:r>
            <a:r>
              <a:rPr lang="en-GB" sz="1050" dirty="0" smtClean="0"/>
              <a:t>- f/10</a:t>
            </a:r>
            <a:endParaRPr lang="en-GB" sz="1050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7164288" y="2060848"/>
            <a:ext cx="360040" cy="36004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317151" y="2024844"/>
            <a:ext cx="1364476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50" dirty="0" smtClean="0"/>
              <a:t>Secondary &amp; Tertiary </a:t>
            </a:r>
          </a:p>
          <a:p>
            <a:pPr algn="ctr"/>
            <a:r>
              <a:rPr lang="en-GB" sz="1050" dirty="0" smtClean="0"/>
              <a:t>Mirrors</a:t>
            </a:r>
          </a:p>
          <a:p>
            <a:pPr algn="ctr"/>
            <a:r>
              <a:rPr lang="en-GB" sz="1050" dirty="0" smtClean="0"/>
              <a:t>&amp; Focal Plane</a:t>
            </a:r>
            <a:endParaRPr lang="en-GB" sz="1050" dirty="0"/>
          </a:p>
        </p:txBody>
      </p:sp>
      <p:cxnSp>
        <p:nvCxnSpPr>
          <p:cNvPr id="9" name="Straight Arrow Connector 8"/>
          <p:cNvCxnSpPr>
            <a:stCxn id="8" idx="2"/>
          </p:cNvCxnSpPr>
          <p:nvPr/>
        </p:nvCxnSpPr>
        <p:spPr>
          <a:xfrm flipH="1">
            <a:off x="1526473" y="2601925"/>
            <a:ext cx="472916" cy="12787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475656" y="3356992"/>
            <a:ext cx="6192688" cy="0"/>
          </a:xfrm>
          <a:prstGeom prst="straightConnector1">
            <a:avLst/>
          </a:prstGeom>
          <a:ln w="3175">
            <a:solidFill>
              <a:srgbClr val="002060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211960" y="3139080"/>
            <a:ext cx="49885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50" dirty="0" smtClean="0"/>
              <a:t>958m</a:t>
            </a:r>
            <a:endParaRPr lang="en-GB" sz="105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62" y="369000"/>
            <a:ext cx="8157877" cy="61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512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03200"/>
            <a:ext cx="8568630" cy="633413"/>
          </a:xfrm>
        </p:spPr>
        <p:txBody>
          <a:bodyPr>
            <a:normAutofit fontScale="90000"/>
          </a:bodyPr>
          <a:lstStyle/>
          <a:p>
            <a:r>
              <a:rPr lang="en-GB" dirty="0"/>
              <a:t>Secondary Mirror </a:t>
            </a:r>
            <a:r>
              <a:rPr lang="en-GB" dirty="0" smtClean="0"/>
              <a:t>and Corrector Module</a:t>
            </a:r>
            <a:endParaRPr lang="en-GB" dirty="0"/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2" y="1196752"/>
            <a:ext cx="7056784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80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03200"/>
            <a:ext cx="8496622" cy="633413"/>
          </a:xfrm>
        </p:spPr>
        <p:txBody>
          <a:bodyPr/>
          <a:lstStyle/>
          <a:p>
            <a:r>
              <a:rPr lang="en-GB" sz="2400" dirty="0" smtClean="0"/>
              <a:t>Corrector Optics: Diffraction Limited over 6 </a:t>
            </a:r>
            <a:r>
              <a:rPr lang="en-GB" sz="2400" dirty="0" err="1" smtClean="0"/>
              <a:t>arcsec</a:t>
            </a:r>
            <a:r>
              <a:rPr lang="en-GB" sz="2400" dirty="0" smtClean="0"/>
              <a:t> field</a:t>
            </a:r>
            <a:endParaRPr lang="en-GB" sz="2400" dirty="0"/>
          </a:p>
        </p:txBody>
      </p:sp>
      <p:pic>
        <p:nvPicPr>
          <p:cNvPr id="3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2" y="1124744"/>
            <a:ext cx="6408712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75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62" y="369000"/>
            <a:ext cx="8157877" cy="61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26056" y="457617"/>
            <a:ext cx="1141659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 smtClean="0"/>
              <a:t>Secondary Mirror</a:t>
            </a:r>
          </a:p>
          <a:p>
            <a:r>
              <a:rPr lang="en-GB" sz="1050" dirty="0"/>
              <a:t> </a:t>
            </a:r>
            <a:r>
              <a:rPr lang="en-GB" sz="1050" dirty="0" smtClean="0"/>
              <a:t>- Aspheric</a:t>
            </a:r>
          </a:p>
          <a:p>
            <a:r>
              <a:rPr lang="en-GB" sz="1050" dirty="0"/>
              <a:t> </a:t>
            </a:r>
            <a:r>
              <a:rPr lang="en-GB" sz="1050" dirty="0" smtClean="0"/>
              <a:t>- Ø4.4m</a:t>
            </a:r>
            <a:endParaRPr lang="en-GB" sz="105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295636" y="944724"/>
            <a:ext cx="345964" cy="42327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66795" y="1561982"/>
            <a:ext cx="8018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50" dirty="0" smtClean="0"/>
              <a:t>Focal Plane</a:t>
            </a:r>
          </a:p>
        </p:txBody>
      </p:sp>
      <p:cxnSp>
        <p:nvCxnSpPr>
          <p:cNvPr id="13" name="Straight Arrow Connector 12"/>
          <p:cNvCxnSpPr>
            <a:stCxn id="12" idx="2"/>
          </p:cNvCxnSpPr>
          <p:nvPr/>
        </p:nvCxnSpPr>
        <p:spPr>
          <a:xfrm flipH="1">
            <a:off x="1067706" y="1815898"/>
            <a:ext cx="1" cy="8930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1039149" y="4833156"/>
            <a:ext cx="6434451" cy="0"/>
          </a:xfrm>
          <a:prstGeom prst="straightConnector1">
            <a:avLst/>
          </a:prstGeom>
          <a:ln w="3175">
            <a:solidFill>
              <a:srgbClr val="002060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682513" y="4615244"/>
            <a:ext cx="5325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50" dirty="0" smtClean="0"/>
              <a:t>10.0m</a:t>
            </a:r>
            <a:endParaRPr lang="en-GB" sz="1050" dirty="0"/>
          </a:p>
        </p:txBody>
      </p:sp>
      <p:sp>
        <p:nvSpPr>
          <p:cNvPr id="14" name="TextBox 13"/>
          <p:cNvSpPr txBox="1"/>
          <p:nvPr/>
        </p:nvSpPr>
        <p:spPr>
          <a:xfrm>
            <a:off x="7502400" y="455515"/>
            <a:ext cx="997389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 smtClean="0"/>
              <a:t>Tertiary Mirror</a:t>
            </a:r>
          </a:p>
          <a:p>
            <a:r>
              <a:rPr lang="en-GB" sz="1050" dirty="0"/>
              <a:t> </a:t>
            </a:r>
            <a:r>
              <a:rPr lang="en-GB" sz="1050" dirty="0" smtClean="0"/>
              <a:t>- Hyperbolic</a:t>
            </a:r>
          </a:p>
          <a:p>
            <a:r>
              <a:rPr lang="en-GB" sz="1050" dirty="0"/>
              <a:t> </a:t>
            </a:r>
            <a:r>
              <a:rPr lang="en-GB" sz="1050" dirty="0" smtClean="0"/>
              <a:t>- Ø0.5m</a:t>
            </a:r>
            <a:endParaRPr lang="en-GB" sz="1050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7473600" y="1032596"/>
            <a:ext cx="302756" cy="156660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039149" y="2867025"/>
            <a:ext cx="0" cy="1985466"/>
          </a:xfrm>
          <a:prstGeom prst="line">
            <a:avLst/>
          </a:prstGeom>
          <a:ln w="317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473600" y="3040571"/>
            <a:ext cx="0" cy="1792585"/>
          </a:xfrm>
          <a:prstGeom prst="line">
            <a:avLst/>
          </a:prstGeom>
          <a:ln w="317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699550" y="455515"/>
            <a:ext cx="1204176" cy="7386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050" dirty="0" smtClean="0"/>
              <a:t>Ø8 </a:t>
            </a:r>
            <a:r>
              <a:rPr lang="en-GB" sz="1050" dirty="0" err="1" smtClean="0"/>
              <a:t>arcsec</a:t>
            </a:r>
            <a:r>
              <a:rPr lang="en-GB" sz="1050" dirty="0" smtClean="0"/>
              <a:t> FOV</a:t>
            </a:r>
          </a:p>
          <a:p>
            <a:r>
              <a:rPr lang="en-GB" sz="1050" dirty="0" smtClean="0"/>
              <a:t>Diffraction Limited</a:t>
            </a:r>
          </a:p>
          <a:p>
            <a:r>
              <a:rPr lang="en-GB" sz="1050" dirty="0" smtClean="0"/>
              <a:t>f/20</a:t>
            </a:r>
          </a:p>
          <a:p>
            <a:r>
              <a:rPr lang="en-GB" sz="1050" dirty="0" smtClean="0"/>
              <a:t>0.103 </a:t>
            </a:r>
            <a:r>
              <a:rPr lang="en-GB" sz="1050" dirty="0" err="1" smtClean="0"/>
              <a:t>arcsec</a:t>
            </a:r>
            <a:r>
              <a:rPr lang="en-GB" sz="1050" dirty="0" smtClean="0"/>
              <a:t>/mm</a:t>
            </a:r>
            <a:endParaRPr lang="en-GB" sz="1050" dirty="0"/>
          </a:p>
        </p:txBody>
      </p:sp>
    </p:spTree>
    <p:extLst>
      <p:ext uri="{BB962C8B-B14F-4D97-AF65-F5344CB8AC3E}">
        <p14:creationId xmlns:p14="http://schemas.microsoft.com/office/powerpoint/2010/main" val="3750671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8640960" cy="697490"/>
          </a:xfrm>
        </p:spPr>
        <p:txBody>
          <a:bodyPr/>
          <a:lstStyle/>
          <a:p>
            <a:pPr algn="ctr"/>
            <a:r>
              <a:rPr lang="en-GB" sz="3200" dirty="0" smtClean="0"/>
              <a:t>Key Enabling Technologies in TECHBREAK</a:t>
            </a:r>
            <a:endParaRPr lang="en-GB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251520" y="1124744"/>
            <a:ext cx="820891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7F8084"/>
                </a:solidFill>
              </a:rPr>
              <a:t>Nanotechnology: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7F8084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7F8084"/>
                </a:solidFill>
              </a:rPr>
              <a:t>Advanced materials (including design and production techniques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7F8084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7F8084"/>
                </a:solidFill>
              </a:rPr>
              <a:t>Photonics &amp; Metamaterials: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7F8084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7F8084"/>
                </a:solidFill>
              </a:rPr>
              <a:t>Micro and nano electronics: Very large market worldwide for product, Moore law reaching each limits. The race is on for the replacement technology.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7F8084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7F8084"/>
                </a:solidFill>
              </a:rPr>
              <a:t>Biotechnology and medicine:  Easy, fast and accessible sensing is the key issue but also  holistic approaches to human physiology are being introduced.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7F8084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7F8084"/>
                </a:solidFill>
              </a:rPr>
              <a:t>An effort was made to avoid areas that ESA is active. ‘What ESA knows’ is nevertheless not trivial…..</a:t>
            </a:r>
          </a:p>
        </p:txBody>
      </p:sp>
    </p:spTree>
    <p:extLst>
      <p:ext uri="{BB962C8B-B14F-4D97-AF65-F5344CB8AC3E}">
        <p14:creationId xmlns:p14="http://schemas.microsoft.com/office/powerpoint/2010/main" val="3442237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56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Positioning the Secondary Spacecraft</a:t>
            </a:r>
            <a:endParaRPr lang="en-GB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0177" y="1682671"/>
            <a:ext cx="7488832" cy="3888432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1828060" y="3356992"/>
            <a:ext cx="0" cy="108012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1655168" y="3068960"/>
            <a:ext cx="360040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00000">
            <a:off x="1719301" y="3241413"/>
            <a:ext cx="23177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990328" y="4869160"/>
            <a:ext cx="32216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Positional (X/Y)   &lt;10mm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41553" y="2420888"/>
            <a:ext cx="30607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/>
              <a:t>Positional (Z) &lt;0.25mm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123728" y="3975447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Angular &lt;10 </a:t>
            </a:r>
            <a:r>
              <a:rPr lang="en-GB" dirty="0" err="1" smtClean="0"/>
              <a:t>microradians</a:t>
            </a:r>
            <a:r>
              <a:rPr lang="en-GB" dirty="0" smtClean="0"/>
              <a:t> (2 </a:t>
            </a:r>
            <a:r>
              <a:rPr lang="en-GB" dirty="0" err="1" smtClean="0"/>
              <a:t>arcsec</a:t>
            </a:r>
            <a:r>
              <a:rPr lang="en-GB" dirty="0" smtClean="0"/>
              <a:t>)</a:t>
            </a:r>
            <a:endParaRPr lang="en-GB" dirty="0"/>
          </a:p>
          <a:p>
            <a:r>
              <a:rPr lang="en-GB" dirty="0"/>
              <a:t>					</a:t>
            </a:r>
          </a:p>
        </p:txBody>
      </p:sp>
    </p:spTree>
    <p:extLst>
      <p:ext uri="{BB962C8B-B14F-4D97-AF65-F5344CB8AC3E}">
        <p14:creationId xmlns:p14="http://schemas.microsoft.com/office/powerpoint/2010/main" val="308003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1764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56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Positioning the Secondary Spacecraft</a:t>
            </a:r>
            <a:endParaRPr lang="en-GB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0177" y="1682671"/>
            <a:ext cx="7488832" cy="3888432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1828060" y="3356992"/>
            <a:ext cx="0" cy="108012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1655168" y="3068960"/>
            <a:ext cx="360040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00000">
            <a:off x="1719301" y="3241413"/>
            <a:ext cx="23177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990328" y="4869160"/>
            <a:ext cx="32216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Positional (X/Y)   &lt;10mm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41553" y="2237963"/>
            <a:ext cx="64667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Positional (Z) &lt;</a:t>
            </a:r>
            <a:r>
              <a:rPr lang="en-GB" sz="2400" dirty="0" smtClean="0">
                <a:solidFill>
                  <a:srgbClr val="FF0000"/>
                </a:solidFill>
              </a:rPr>
              <a:t>0.25mm   about factor 3 better than </a:t>
            </a:r>
            <a:r>
              <a:rPr lang="en-GB" sz="2400" dirty="0" err="1" smtClean="0">
                <a:solidFill>
                  <a:srgbClr val="FF0000"/>
                </a:solidFill>
              </a:rPr>
              <a:t>Proba</a:t>
            </a:r>
            <a:r>
              <a:rPr lang="en-GB" sz="2400" dirty="0" smtClean="0">
                <a:solidFill>
                  <a:srgbClr val="FF0000"/>
                </a:solidFill>
              </a:rPr>
              <a:t> -3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23728" y="3975447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Angular &lt;10 </a:t>
            </a:r>
            <a:r>
              <a:rPr lang="en-GB" dirty="0" err="1" smtClean="0"/>
              <a:t>microradians</a:t>
            </a:r>
            <a:r>
              <a:rPr lang="en-GB" dirty="0" smtClean="0"/>
              <a:t> (2 </a:t>
            </a:r>
            <a:r>
              <a:rPr lang="en-GB" dirty="0" err="1" smtClean="0"/>
              <a:t>arcsec</a:t>
            </a:r>
            <a:r>
              <a:rPr lang="en-GB" dirty="0" smtClean="0"/>
              <a:t>)</a:t>
            </a:r>
            <a:endParaRPr lang="en-GB" dirty="0"/>
          </a:p>
          <a:p>
            <a:r>
              <a:rPr lang="en-GB" dirty="0"/>
              <a:t>					</a:t>
            </a:r>
          </a:p>
        </p:txBody>
      </p:sp>
    </p:spTree>
    <p:extLst>
      <p:ext uri="{BB962C8B-B14F-4D97-AF65-F5344CB8AC3E}">
        <p14:creationId xmlns:p14="http://schemas.microsoft.com/office/powerpoint/2010/main" val="68367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716" y="-21329"/>
            <a:ext cx="5112568" cy="6554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1693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23813"/>
            <a:ext cx="9105900" cy="681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039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72575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012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OK, so many other problems!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sz="2800" dirty="0" smtClean="0"/>
              <a:t>Contamination from powder sintering</a:t>
            </a:r>
          </a:p>
          <a:p>
            <a:r>
              <a:rPr lang="en-GB" sz="2800" dirty="0" smtClean="0"/>
              <a:t>How to get the mirror free from the mandrel</a:t>
            </a:r>
          </a:p>
          <a:p>
            <a:r>
              <a:rPr lang="en-GB" sz="2800" dirty="0" smtClean="0"/>
              <a:t>Alignment and tolerances of ‘segments’ during manufacturing</a:t>
            </a:r>
          </a:p>
          <a:p>
            <a:r>
              <a:rPr lang="en-GB" sz="2800" dirty="0" smtClean="0"/>
              <a:t>Pointing and slewing</a:t>
            </a:r>
          </a:p>
          <a:p>
            <a:r>
              <a:rPr lang="en-GB" sz="2800" dirty="0" smtClean="0"/>
              <a:t>Thermal shield – manufacture in space too!</a:t>
            </a:r>
          </a:p>
          <a:p>
            <a:r>
              <a:rPr lang="en-GB" sz="2800" dirty="0" smtClean="0"/>
              <a:t>Active cooling of the Primary for Far IR?</a:t>
            </a:r>
          </a:p>
          <a:p>
            <a:r>
              <a:rPr lang="en-GB" sz="2800" dirty="0" smtClean="0"/>
              <a:t>Power to Secondary module</a:t>
            </a:r>
          </a:p>
          <a:p>
            <a:r>
              <a:rPr lang="en-GB" sz="2800" dirty="0" smtClean="0"/>
              <a:t>Resonant frequencies of primary mirror</a:t>
            </a:r>
          </a:p>
          <a:p>
            <a:pPr marL="0" indent="0">
              <a:buNone/>
            </a:pPr>
            <a:endParaRPr lang="en-GB" sz="2800" dirty="0" smtClean="0"/>
          </a:p>
        </p:txBody>
      </p:sp>
    </p:spTree>
    <p:extLst>
      <p:ext uri="{BB962C8B-B14F-4D97-AF65-F5344CB8AC3E}">
        <p14:creationId xmlns:p14="http://schemas.microsoft.com/office/powerpoint/2010/main" val="4107227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2812856"/>
            <a:ext cx="3456384" cy="633413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Technology Readiness Level</a:t>
            </a:r>
            <a:endParaRPr lang="en-GB" dirty="0"/>
          </a:p>
        </p:txBody>
      </p:sp>
      <p:pic>
        <p:nvPicPr>
          <p:cNvPr id="1026" name="Picture 2" descr="https://upload.wikimedia.org/wikipedia/commons/7/72/NASA_TRL_Me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5485" y="404664"/>
            <a:ext cx="3385380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374339" y="4281017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Whacky Idea</a:t>
            </a:r>
            <a:endParaRPr lang="en-GB" b="1" dirty="0"/>
          </a:p>
        </p:txBody>
      </p:sp>
      <p:pic>
        <p:nvPicPr>
          <p:cNvPr id="8" name="Picture 2" descr="https://upload.wikimedia.org/wikipedia/commons/7/72/NASA_TRL_Me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9792" y="-2247056"/>
            <a:ext cx="4038296" cy="652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5173098" y="4157704"/>
            <a:ext cx="1457767" cy="864096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TRL -1</a:t>
            </a:r>
            <a:endParaRPr lang="en-GB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055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100m filled-aperture  Telescope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124744"/>
            <a:ext cx="8229600" cy="4679950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Spherical Gregorian telescope:</a:t>
            </a:r>
          </a:p>
          <a:p>
            <a:pPr lvl="1"/>
            <a:r>
              <a:rPr lang="en-GB" dirty="0" smtClean="0"/>
              <a:t>Narrow Field: Diffraction limited over 6 arcsecs at 1µm, but ideal for exoplanets and similar to the Integral Field Spectrometer (HARMONI) on the E-ELT </a:t>
            </a:r>
          </a:p>
          <a:p>
            <a:pPr lvl="1"/>
            <a:r>
              <a:rPr lang="en-GB" dirty="0" err="1" smtClean="0"/>
              <a:t>FoV</a:t>
            </a:r>
            <a:r>
              <a:rPr lang="en-GB" dirty="0" smtClean="0"/>
              <a:t> at 30µm would be about 100 arcsecs, so doesn’t meet FIRI requirements </a:t>
            </a:r>
          </a:p>
          <a:p>
            <a:r>
              <a:rPr lang="en-GB" dirty="0" smtClean="0"/>
              <a:t>Angular Resolution:  scales as D</a:t>
            </a:r>
          </a:p>
          <a:p>
            <a:pPr lvl="1"/>
            <a:r>
              <a:rPr lang="en-GB" dirty="0" smtClean="0"/>
              <a:t>12x JWST: 2 </a:t>
            </a:r>
            <a:r>
              <a:rPr lang="en-GB" dirty="0" err="1" smtClean="0"/>
              <a:t>milliarcsecs</a:t>
            </a:r>
            <a:r>
              <a:rPr lang="en-GB" dirty="0" smtClean="0"/>
              <a:t> at 1µm, 60 </a:t>
            </a:r>
            <a:r>
              <a:rPr lang="en-GB" dirty="0" err="1" smtClean="0"/>
              <a:t>mAs</a:t>
            </a:r>
            <a:r>
              <a:rPr lang="en-GB" dirty="0" smtClean="0"/>
              <a:t> at 30 µm</a:t>
            </a:r>
          </a:p>
          <a:p>
            <a:r>
              <a:rPr lang="en-GB" dirty="0" smtClean="0"/>
              <a:t>Sensitivity: scales as D</a:t>
            </a:r>
            <a:r>
              <a:rPr lang="en-GB" baseline="30000" dirty="0" smtClean="0"/>
              <a:t>4</a:t>
            </a:r>
            <a:r>
              <a:rPr lang="en-GB" dirty="0"/>
              <a:t> </a:t>
            </a:r>
            <a:r>
              <a:rPr lang="en-GB" dirty="0" smtClean="0"/>
              <a:t>if diffraction limited</a:t>
            </a:r>
            <a:endParaRPr lang="en-GB" dirty="0"/>
          </a:p>
          <a:p>
            <a:pPr lvl="1"/>
            <a:r>
              <a:rPr lang="en-GB" dirty="0" smtClean="0"/>
              <a:t>20,000 </a:t>
            </a:r>
            <a:r>
              <a:rPr lang="en-GB" dirty="0"/>
              <a:t>x </a:t>
            </a:r>
            <a:r>
              <a:rPr lang="en-GB" dirty="0" smtClean="0"/>
              <a:t>JWST!</a:t>
            </a:r>
          </a:p>
          <a:p>
            <a:pPr lvl="1"/>
            <a:r>
              <a:rPr lang="en-GB" dirty="0" smtClean="0"/>
              <a:t>Makes cosmology science in FIR feasible?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93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03200"/>
            <a:ext cx="7704534" cy="633413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Characterise Earth-like</a:t>
            </a:r>
            <a:r>
              <a:rPr lang="en-GB" baseline="0" dirty="0" smtClean="0"/>
              <a:t> planets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1" y="3700880"/>
            <a:ext cx="8280151" cy="2448049"/>
          </a:xfrm>
        </p:spPr>
        <p:txBody>
          <a:bodyPr/>
          <a:lstStyle/>
          <a:p>
            <a:r>
              <a:rPr lang="en-GB" sz="2400" dirty="0"/>
              <a:t>A 100m telescope can in principle detect an earth-like </a:t>
            </a:r>
            <a:r>
              <a:rPr lang="en-GB" sz="2400" dirty="0" smtClean="0"/>
              <a:t>planet around </a:t>
            </a:r>
            <a:r>
              <a:rPr lang="en-GB" sz="2400" dirty="0"/>
              <a:t>a solar-type star out to a distance of 100 light </a:t>
            </a:r>
            <a:r>
              <a:rPr lang="en-GB" sz="2400" dirty="0" smtClean="0"/>
              <a:t>years</a:t>
            </a:r>
          </a:p>
          <a:p>
            <a:pPr lvl="1"/>
            <a:r>
              <a:rPr lang="en-GB" sz="2000" dirty="0" smtClean="0"/>
              <a:t>there </a:t>
            </a:r>
            <a:r>
              <a:rPr lang="en-GB" sz="2000" dirty="0"/>
              <a:t>are </a:t>
            </a:r>
            <a:r>
              <a:rPr lang="en-GB" sz="2000" dirty="0" smtClean="0"/>
              <a:t>about 500 </a:t>
            </a:r>
            <a:r>
              <a:rPr lang="en-GB" sz="2000" dirty="0"/>
              <a:t>stars of this type to be </a:t>
            </a:r>
            <a:r>
              <a:rPr lang="en-GB" sz="2000" dirty="0" smtClean="0"/>
              <a:t>surveyed</a:t>
            </a:r>
            <a:endParaRPr lang="en-GB" sz="2400" dirty="0" smtClean="0"/>
          </a:p>
          <a:p>
            <a:r>
              <a:rPr lang="en-GB" sz="2400" dirty="0" smtClean="0"/>
              <a:t>It could detect Methane and Oxygen – both together signifying life</a:t>
            </a:r>
            <a:endParaRPr lang="en-GB" sz="2400" dirty="0"/>
          </a:p>
        </p:txBody>
      </p:sp>
      <p:pic>
        <p:nvPicPr>
          <p:cNvPr id="1030" name="Picture 6" descr="http://sitn.hms.harvard.edu/wp-content/uploads/2012/01/fig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771809"/>
            <a:ext cx="7602250" cy="293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355976" y="566124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400" dirty="0"/>
              <a:t>Image credit: </a:t>
            </a:r>
            <a:r>
              <a:rPr lang="en-GB" sz="1400" dirty="0" err="1"/>
              <a:t>Kaltenegger</a:t>
            </a:r>
            <a:r>
              <a:rPr lang="en-GB" sz="1400" dirty="0"/>
              <a:t>, L. and </a:t>
            </a:r>
            <a:r>
              <a:rPr lang="en-GB" sz="1400" dirty="0" err="1"/>
              <a:t>Traub</a:t>
            </a:r>
            <a:r>
              <a:rPr lang="en-GB" sz="1400" dirty="0"/>
              <a:t>, W. (2009) Transits of Earth-Like Planets. Astrophysical Journal.</a:t>
            </a:r>
          </a:p>
        </p:txBody>
      </p:sp>
    </p:spTree>
    <p:extLst>
      <p:ext uri="{BB962C8B-B14F-4D97-AF65-F5344CB8AC3E}">
        <p14:creationId xmlns:p14="http://schemas.microsoft.com/office/powerpoint/2010/main" val="2666046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952" y="0"/>
            <a:ext cx="8460432" cy="697490"/>
          </a:xfrm>
        </p:spPr>
        <p:txBody>
          <a:bodyPr/>
          <a:lstStyle/>
          <a:p>
            <a:pPr algn="ctr"/>
            <a:r>
              <a:rPr lang="en-GB" sz="3200" dirty="0" smtClean="0"/>
              <a:t>Space Overwhelming Drivers (ODs)</a:t>
            </a:r>
            <a:endParaRPr lang="en-GB" sz="3200" dirty="0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07504" y="1092736"/>
            <a:ext cx="3745944" cy="504056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vert="horz" wrap="square" lIns="91440" tIns="45720" rIns="91440" bIns="45720" anchor="t" anchorCtr="0">
            <a:no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GB" sz="1600" b="1" dirty="0" smtClean="0">
                <a:solidFill>
                  <a:srgbClr val="000000"/>
                </a:solidFill>
                <a:latin typeface="Calibri"/>
                <a:ea typeface="Times New Roman"/>
                <a:cs typeface="Times New Roman"/>
              </a:rPr>
              <a:t>TECHBREAK defined five </a:t>
            </a:r>
            <a:r>
              <a:rPr lang="en-GB" sz="1600" b="1" dirty="0">
                <a:solidFill>
                  <a:srgbClr val="000000"/>
                </a:solidFill>
                <a:latin typeface="Calibri"/>
                <a:ea typeface="Times New Roman"/>
                <a:cs typeface="Times New Roman"/>
              </a:rPr>
              <a:t>‘Overwhelming Drivers’ for space. </a:t>
            </a:r>
            <a:endParaRPr lang="en-GB" sz="1600" b="1" dirty="0" smtClean="0">
              <a:solidFill>
                <a:srgbClr val="000000"/>
              </a:solidFill>
              <a:latin typeface="Calibri"/>
              <a:ea typeface="Times New Roman"/>
              <a:cs typeface="Times New Roman"/>
            </a:endParaRP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GB" sz="1600" b="1" dirty="0" smtClean="0">
                <a:solidFill>
                  <a:srgbClr val="000000"/>
                </a:solidFill>
                <a:latin typeface="Calibri"/>
                <a:ea typeface="Times New Roman"/>
                <a:cs typeface="Times New Roman"/>
              </a:rPr>
              <a:t>Main </a:t>
            </a:r>
            <a:r>
              <a:rPr lang="en-GB" sz="1600" b="1" dirty="0">
                <a:solidFill>
                  <a:srgbClr val="000000"/>
                </a:solidFill>
                <a:latin typeface="Calibri"/>
                <a:ea typeface="Times New Roman"/>
                <a:cs typeface="Times New Roman"/>
              </a:rPr>
              <a:t>areas where technological improvements are needed in order to be able to generate breakthroughs in space capabilities. </a:t>
            </a:r>
            <a:endParaRPr lang="en-GB" sz="1600" b="1" dirty="0" smtClean="0">
              <a:solidFill>
                <a:srgbClr val="000000"/>
              </a:solidFill>
              <a:latin typeface="Calibri"/>
              <a:ea typeface="Times New Roman"/>
              <a:cs typeface="Times New Roman"/>
            </a:endParaRP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GB" sz="1600" b="1" dirty="0" smtClean="0">
                <a:solidFill>
                  <a:srgbClr val="000000"/>
                </a:solidFill>
                <a:latin typeface="Calibri"/>
                <a:ea typeface="Times New Roman"/>
                <a:cs typeface="Times New Roman"/>
              </a:rPr>
              <a:t>a </a:t>
            </a:r>
            <a:r>
              <a:rPr lang="en-GB" sz="1600" b="1" dirty="0">
                <a:solidFill>
                  <a:srgbClr val="000000"/>
                </a:solidFill>
                <a:latin typeface="Calibri"/>
                <a:ea typeface="Times New Roman"/>
                <a:cs typeface="Times New Roman"/>
              </a:rPr>
              <a:t>brief introduction to the space environment and space operations for non-space </a:t>
            </a:r>
            <a:r>
              <a:rPr lang="en-GB" sz="1600" b="1" dirty="0" smtClean="0">
                <a:solidFill>
                  <a:srgbClr val="000000"/>
                </a:solidFill>
                <a:latin typeface="Calibri"/>
                <a:ea typeface="Times New Roman"/>
                <a:cs typeface="Times New Roman"/>
              </a:rPr>
              <a:t>experts</a:t>
            </a: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GB" sz="1600" b="1" dirty="0" smtClean="0">
                <a:solidFill>
                  <a:srgbClr val="000000"/>
                </a:solidFill>
                <a:latin typeface="Calibri"/>
                <a:ea typeface="Times New Roman"/>
                <a:cs typeface="Times New Roman"/>
              </a:rPr>
              <a:t>A communication </a:t>
            </a:r>
            <a:r>
              <a:rPr lang="en-GB" sz="1600" b="1" dirty="0">
                <a:solidFill>
                  <a:srgbClr val="000000"/>
                </a:solidFill>
                <a:latin typeface="Calibri"/>
                <a:ea typeface="Times New Roman"/>
                <a:cs typeface="Times New Roman"/>
              </a:rPr>
              <a:t>tool that the TECHBREAK team utilised for bridging the knowledge gap between space and non-space experts. </a:t>
            </a:r>
            <a:endParaRPr lang="en-GB" sz="1600" b="1" dirty="0" smtClean="0">
              <a:solidFill>
                <a:srgbClr val="000000"/>
              </a:solidFill>
              <a:latin typeface="Calibri"/>
              <a:ea typeface="Times New Roman"/>
              <a:cs typeface="Times New Roman"/>
            </a:endParaRP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GB" sz="1600" b="1" dirty="0" smtClean="0">
                <a:solidFill>
                  <a:srgbClr val="000000"/>
                </a:solidFill>
                <a:latin typeface="Calibri"/>
                <a:ea typeface="Times New Roman"/>
                <a:cs typeface="Times New Roman"/>
              </a:rPr>
              <a:t>‘</a:t>
            </a:r>
            <a:r>
              <a:rPr lang="en-GB" sz="1600" b="1" dirty="0">
                <a:solidFill>
                  <a:srgbClr val="000000"/>
                </a:solidFill>
                <a:latin typeface="Calibri"/>
                <a:ea typeface="Times New Roman"/>
                <a:cs typeface="Times New Roman"/>
              </a:rPr>
              <a:t>food for thought’ stimulus that might result in a spin-in </a:t>
            </a:r>
            <a:r>
              <a:rPr lang="en-GB" sz="1600" b="1" dirty="0" smtClean="0">
                <a:solidFill>
                  <a:srgbClr val="000000"/>
                </a:solidFill>
                <a:latin typeface="Calibri"/>
                <a:ea typeface="Times New Roman"/>
                <a:cs typeface="Times New Roman"/>
              </a:rPr>
              <a:t>idea</a:t>
            </a:r>
            <a:endParaRPr lang="en-GB" sz="1600" b="1" dirty="0">
              <a:solidFill>
                <a:srgbClr val="000000"/>
              </a:solidFill>
              <a:latin typeface="Calibri"/>
              <a:ea typeface="Times New Roman"/>
              <a:cs typeface="Times New Roman"/>
            </a:endParaRPr>
          </a:p>
        </p:txBody>
      </p:sp>
      <p:pic>
        <p:nvPicPr>
          <p:cNvPr id="5" name="Picture 2" descr="Z:\Activities\Forward Looks\TechBreak\Reporting\Final Report\Graphics\driver1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07172" y="1183805"/>
            <a:ext cx="929668" cy="130909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Z:\Activities\Forward Looks\TechBreak\Reporting\Final Report\Graphics\time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307" y="2654826"/>
            <a:ext cx="836629" cy="119008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Z:\Activities\Forward Looks\TechBreak\Reporting\Final Report\Graphics\telescope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36024" y="1284900"/>
            <a:ext cx="826913" cy="119008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Z:\Activities\Forward Looks\TechBreak\Reporting\Final Report\Graphics\survey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8361" y="2598957"/>
            <a:ext cx="810767" cy="119008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Z:\Activities\Forward Looks\TechBreak\Reporting\Final Report\Graphics\humans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2120" y="1268760"/>
            <a:ext cx="858352" cy="119008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703181"/>
              </p:ext>
            </p:extLst>
          </p:nvPr>
        </p:nvGraphicFramePr>
        <p:xfrm>
          <a:off x="3962344" y="3862160"/>
          <a:ext cx="5029392" cy="2458466"/>
        </p:xfrm>
        <a:graphic>
          <a:graphicData uri="http://schemas.openxmlformats.org/drawingml/2006/table">
            <a:tbl>
              <a:tblPr firstRow="1">
                <a:tableStyleId>{6E25E649-3F16-4E02-A733-19D2CDBF48F0}</a:tableStyleId>
              </a:tblPr>
              <a:tblGrid>
                <a:gridCol w="457431"/>
                <a:gridCol w="4571961"/>
              </a:tblGrid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6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72A8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Overwhelming </a:t>
                      </a:r>
                      <a:r>
                        <a:rPr lang="en-GB" sz="1600" dirty="0" smtClean="0">
                          <a:effectLst/>
                        </a:rPr>
                        <a:t>Drivers</a:t>
                      </a:r>
                      <a:endParaRPr lang="en-GB" sz="16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72A8A0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>
                          <a:effectLst/>
                        </a:rPr>
                        <a:t>1</a:t>
                      </a:r>
                      <a:endParaRPr lang="en-GB" sz="1600" b="1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 b="1" smtClean="0">
                          <a:effectLst/>
                        </a:rPr>
                        <a:t>Reduce mass, maintain stiffness</a:t>
                      </a:r>
                      <a:endParaRPr lang="en-GB" sz="1600" b="1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>
                          <a:effectLst/>
                        </a:rPr>
                        <a:t>2</a:t>
                      </a:r>
                      <a:endParaRPr lang="en-GB" sz="1600" b="1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 b="1" smtClean="0">
                          <a:effectLst/>
                        </a:rPr>
                        <a:t>Build a spacecraft and space missions that can last 50 years</a:t>
                      </a:r>
                      <a:endParaRPr lang="en-GB" sz="1600" b="1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81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>
                          <a:effectLst/>
                        </a:rPr>
                        <a:t>3</a:t>
                      </a:r>
                      <a:endParaRPr lang="en-GB" sz="1600" b="1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</a:rPr>
                        <a:t>Deploy a 30m+ telescope into space (assembling, deploying, self-supporting, positioning, maintaining)</a:t>
                      </a:r>
                      <a:endParaRPr lang="en-GB" sz="1600" b="1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>
                          <a:effectLst/>
                        </a:rPr>
                        <a:t>4</a:t>
                      </a:r>
                      <a:endParaRPr lang="en-GB" sz="1600" b="1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 b="0" dirty="0" smtClean="0">
                          <a:effectLst/>
                        </a:rPr>
                        <a:t>Autonomous geophysical survey of planets</a:t>
                      </a:r>
                      <a:endParaRPr lang="en-GB" sz="1600" b="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>
                          <a:effectLst/>
                        </a:rPr>
                        <a:t>5</a:t>
                      </a:r>
                      <a:endParaRPr lang="en-GB" sz="1600" b="1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 b="0" dirty="0">
                          <a:effectLst/>
                        </a:rPr>
                        <a:t>Enable humans to stay in space for more than two years (Mars mission)</a:t>
                      </a:r>
                      <a:endParaRPr lang="en-GB" sz="1600" b="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3995936" y="111545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7B8B"/>
                </a:solidFill>
              </a:rPr>
              <a:t>1</a:t>
            </a:r>
            <a:endParaRPr lang="en-GB" b="1" dirty="0">
              <a:solidFill>
                <a:srgbClr val="007B8B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32040" y="263691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7B8B"/>
                </a:solidFill>
              </a:rPr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54490" y="118746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7B8B"/>
                </a:solidFill>
              </a:rPr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61251" y="262041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7B8B"/>
                </a:solidFill>
              </a:rPr>
              <a:t>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582682" y="119675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7B8B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522045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6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0919"/>
            <a:ext cx="9252520" cy="69389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FF00"/>
                </a:solidFill>
              </a:rPr>
              <a:t>SPOWL for Far IR?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FF00"/>
                </a:solidFill>
              </a:rPr>
              <a:t>Got to be easier than NIR!</a:t>
            </a:r>
          </a:p>
          <a:p>
            <a:endParaRPr lang="en-GB" dirty="0" smtClean="0">
              <a:solidFill>
                <a:srgbClr val="FFFF00"/>
              </a:solidFill>
            </a:endParaRPr>
          </a:p>
          <a:p>
            <a:endParaRPr lang="en-GB" dirty="0">
              <a:solidFill>
                <a:srgbClr val="FFFF00"/>
              </a:solidFill>
            </a:endParaRPr>
          </a:p>
          <a:p>
            <a:endParaRPr lang="en-GB" dirty="0" smtClean="0">
              <a:solidFill>
                <a:srgbClr val="FFFF00"/>
              </a:solidFill>
            </a:endParaRPr>
          </a:p>
          <a:p>
            <a:endParaRPr lang="en-GB" dirty="0">
              <a:solidFill>
                <a:srgbClr val="FFFF00"/>
              </a:solidFill>
            </a:endParaRPr>
          </a:p>
          <a:p>
            <a:r>
              <a:rPr lang="en-GB" dirty="0" smtClean="0">
                <a:solidFill>
                  <a:srgbClr val="FFFF00"/>
                </a:solidFill>
              </a:rPr>
              <a:t>Alternative to 100m baseline interferometer, but with much higher sensitivity</a:t>
            </a:r>
            <a:endParaRPr lang="en-GB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167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116632"/>
            <a:ext cx="7272808" cy="69749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OD3: Deploy a 30+ meter telescope into space</a:t>
            </a:r>
            <a:endParaRPr lang="en-GB" dirty="0"/>
          </a:p>
        </p:txBody>
      </p:sp>
      <p:pic>
        <p:nvPicPr>
          <p:cNvPr id="8" name="Picture 7" descr="Z:\Activities\Forward Looks\TechBreak\Reporting\Final Report\Graphics\telescope.pn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67784" y="83024"/>
            <a:ext cx="826913" cy="119008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3578077"/>
              </p:ext>
            </p:extLst>
          </p:nvPr>
        </p:nvGraphicFramePr>
        <p:xfrm>
          <a:off x="0" y="1249131"/>
          <a:ext cx="8892480" cy="4572000"/>
        </p:xfrm>
        <a:graphic>
          <a:graphicData uri="http://schemas.openxmlformats.org/drawingml/2006/table">
            <a:tbl>
              <a:tblPr firstRow="1"/>
              <a:tblGrid>
                <a:gridCol w="1531593"/>
                <a:gridCol w="7360887"/>
              </a:tblGrid>
              <a:tr h="2279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Problem</a:t>
                      </a:r>
                      <a:endParaRPr lang="en-GB" sz="20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A8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Potential Solution</a:t>
                      </a:r>
                      <a:endParaRPr lang="en-GB" sz="20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A8A0"/>
                    </a:solidFill>
                  </a:tcPr>
                </a:tc>
              </a:tr>
              <a:tr h="455816">
                <a:tc rowSpan="4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Assembly of large mirrors in space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Flexible or foldable mirror and support structure, to circumvent volume restrictions on launch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13953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Formation flying of parts (no support structure</a:t>
                      </a:r>
                      <a:r>
                        <a:rPr lang="en-GB" sz="2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), to relieve constraints</a:t>
                      </a:r>
                      <a:r>
                        <a:rPr lang="en-GB" sz="2000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on the primary mirror F/ratio </a:t>
                      </a:r>
                      <a:r>
                        <a:rPr lang="en-GB" sz="2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. </a:t>
                      </a:r>
                      <a:r>
                        <a:rPr lang="en-GB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Technologies such as micro-thrusters and laser metrology for fine position control and precise formation flying. Formation flying might be achieved by utilising other forces to maintain position, such as ferromagnetic forces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90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Robotic systems for the assembly of structures in space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581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Novel packaging and deployment techniques based on biological organisms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908">
                <a:tc rowSpan="3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Maintenance of large mirrors in space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Robotic systems for the maintenance of structures in space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45581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Technologies for maintaining the optical surface quality of large mirrors in space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90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Advanced coating materials to prevent degradation.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8831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476672"/>
            <a:ext cx="6444808" cy="697490"/>
          </a:xfrm>
        </p:spPr>
        <p:txBody>
          <a:bodyPr/>
          <a:lstStyle/>
          <a:p>
            <a:r>
              <a:rPr lang="en-GB" dirty="0" smtClean="0"/>
              <a:t>‘Conventional’ route to bigger space telescopes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50703"/>
            <a:ext cx="7451374" cy="5407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86581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Innovative ideas for Giant Space Telescopes</a:t>
            </a:r>
            <a:endParaRPr lang="en-GB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01434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Free flying modules</a:t>
            </a:r>
            <a:endParaRPr lang="en-GB" dirty="0"/>
          </a:p>
        </p:txBody>
      </p:sp>
      <p:pic>
        <p:nvPicPr>
          <p:cNvPr id="3" name="Picture 2" descr="Ideal Space Telescope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640" y="1340768"/>
            <a:ext cx="6585202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216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2362</TotalTime>
  <Words>1375</Words>
  <Application>Microsoft Office PowerPoint</Application>
  <PresentationFormat>On-screen Show (4:3)</PresentationFormat>
  <Paragraphs>220</Paragraphs>
  <Slides>50</Slides>
  <Notes>12</Notes>
  <HiddenSlides>0</HiddenSlides>
  <MMClips>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50</vt:i4>
      </vt:variant>
    </vt:vector>
  </HeadingPairs>
  <TitlesOfParts>
    <vt:vector size="52" baseType="lpstr">
      <vt:lpstr>Office Theme</vt:lpstr>
      <vt:lpstr>Default Design</vt:lpstr>
      <vt:lpstr>OWLS in SPACE!</vt:lpstr>
      <vt:lpstr>TECHBREAK:  a technology foresight activity for the European Space Agency points the way to future space telescopes  </vt:lpstr>
      <vt:lpstr>PowerPoint Presentation</vt:lpstr>
      <vt:lpstr>Key Enabling Technologies in TECHBREAK</vt:lpstr>
      <vt:lpstr>Space Overwhelming Drivers (ODs)</vt:lpstr>
      <vt:lpstr>OD3: Deploy a 30+ meter telescope into space</vt:lpstr>
      <vt:lpstr>‘Conventional’ route to bigger space telescopes</vt:lpstr>
      <vt:lpstr>Innovative ideas for Giant Space Telescopes</vt:lpstr>
      <vt:lpstr>Free flying modules</vt:lpstr>
      <vt:lpstr>Photon Sieve Membrane Telescope</vt:lpstr>
      <vt:lpstr>PowerPoint Presentation</vt:lpstr>
      <vt:lpstr>Antoine Labeyrie’s Hyper Telescope</vt:lpstr>
      <vt:lpstr>Membrane Telescopes</vt:lpstr>
      <vt:lpstr>Orbiting Rainbows aims to bring exoplanets into focus NASA project could form optical structures from orbiting swarms  to image distant objects. </vt:lpstr>
      <vt:lpstr>Glitter Mirror – very seasonal!</vt:lpstr>
      <vt:lpstr>Additive Manufacturing: Lockheed Martin Cartoon - 1991</vt:lpstr>
      <vt:lpstr>Advanced Materials: Additive Manufacturing</vt:lpstr>
      <vt:lpstr>PowerPoint Presentation</vt:lpstr>
      <vt:lpstr>Continuous wire generation: building a bridge in Amsterdam</vt:lpstr>
      <vt:lpstr>MX3D Video removed – too big!</vt:lpstr>
      <vt:lpstr>PowerPoint Presentation</vt:lpstr>
      <vt:lpstr>How could we exploit some of these technologies for future space telescopes?</vt:lpstr>
      <vt:lpstr>The challenges (NIR)</vt:lpstr>
      <vt:lpstr>Manufacturing an Overwhelmingly Large Telescope in Space</vt:lpstr>
      <vt:lpstr>Formation Flying Concepts</vt:lpstr>
      <vt:lpstr>‘SPOWL’</vt:lpstr>
      <vt:lpstr>PowerPoint Presentation</vt:lpstr>
      <vt:lpstr>Additive Manufacturing in Space</vt:lpstr>
      <vt:lpstr>Additive Manufacturing in Space</vt:lpstr>
      <vt:lpstr>Additive Manufacturing in Space</vt:lpstr>
      <vt:lpstr>Additive Manufacturing in Space</vt:lpstr>
      <vt:lpstr>Additive Manufacturing in Space</vt:lpstr>
      <vt:lpstr>Additive Manufacturing in Space</vt:lpstr>
      <vt:lpstr>Additive Manufacturing in Space</vt:lpstr>
      <vt:lpstr>Gregorian Telescope</vt:lpstr>
      <vt:lpstr>PowerPoint Presentation</vt:lpstr>
      <vt:lpstr>Secondary Mirror and Corrector Module</vt:lpstr>
      <vt:lpstr>Corrector Optics: Diffraction Limited over 6 arcsec field</vt:lpstr>
      <vt:lpstr>PowerPoint Presentation</vt:lpstr>
      <vt:lpstr>Positioning the Secondary Spacecraft</vt:lpstr>
      <vt:lpstr>PowerPoint Presentation</vt:lpstr>
      <vt:lpstr>Positioning the Secondary Spacecraft</vt:lpstr>
      <vt:lpstr>PowerPoint Presentation</vt:lpstr>
      <vt:lpstr>PowerPoint Presentation</vt:lpstr>
      <vt:lpstr>PowerPoint Presentation</vt:lpstr>
      <vt:lpstr>OK, so many other problems!</vt:lpstr>
      <vt:lpstr>Technology Readiness Level</vt:lpstr>
      <vt:lpstr>100m filled-aperture  Telescope</vt:lpstr>
      <vt:lpstr>Characterise Earth-like planets</vt:lpstr>
      <vt:lpstr>SPOWL for Far IR?</vt:lpstr>
    </vt:vector>
  </TitlesOfParts>
  <Company>ROE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Cunningham, Colin (STFC,ROE,UKATC)</dc:creator>
  <cp:lastModifiedBy>Cunningham, Colin (STFC,ROE,UKATC)</cp:lastModifiedBy>
  <cp:revision>39</cp:revision>
  <dcterms:created xsi:type="dcterms:W3CDTF">2015-12-08T13:59:21Z</dcterms:created>
  <dcterms:modified xsi:type="dcterms:W3CDTF">2015-12-18T11:01:58Z</dcterms:modified>
</cp:coreProperties>
</file>