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7" r:id="rId2"/>
    <p:sldId id="428" r:id="rId3"/>
    <p:sldId id="427" r:id="rId4"/>
    <p:sldId id="438" r:id="rId5"/>
    <p:sldId id="439" r:id="rId6"/>
    <p:sldId id="440" r:id="rId7"/>
    <p:sldId id="441" r:id="rId8"/>
    <p:sldId id="442" r:id="rId9"/>
    <p:sldId id="403" r:id="rId10"/>
    <p:sldId id="405" r:id="rId11"/>
    <p:sldId id="397" r:id="rId12"/>
    <p:sldId id="436" r:id="rId13"/>
    <p:sldId id="432" r:id="rId14"/>
    <p:sldId id="437" r:id="rId15"/>
    <p:sldId id="431" r:id="rId16"/>
    <p:sldId id="377" r:id="rId17"/>
    <p:sldId id="41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100"/>
    <a:srgbClr val="64DF00"/>
    <a:srgbClr val="4CC6FF"/>
    <a:srgbClr val="F8D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614" autoAdjust="0"/>
  </p:normalViewPr>
  <p:slideViewPr>
    <p:cSldViewPr snapToGrid="0" snapToObjects="1">
      <p:cViewPr varScale="1">
        <p:scale>
          <a:sx n="83" d="100"/>
          <a:sy n="83" d="100"/>
        </p:scale>
        <p:origin x="1147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0212-E9B2-45A1-8CE4-3F10653BB4BB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99D75-6D15-4123-AA03-9CFF79C8B3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5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0FAC-696B-FC46-801E-7CC07B7A5723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F5E9-566B-8347-BA20-A605F5A417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8F93-D55A-400D-AF78-0D825075FF0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38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1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8F93-D55A-400D-AF78-0D825075FF0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62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79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6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10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3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2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03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EF5E9-566B-8347-BA20-A605F5A417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512B-7B1D-45D1-9336-A6E82DD97E1A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6024-A0EF-4914-A248-0387BD28E528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3BBA-5520-4D7C-8AE8-96F1610B6E0A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F8-A71E-40B2-9C59-9A807B3024BA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pPr/>
              <a:t>‹#›</a:t>
            </a:fld>
            <a:r>
              <a:rPr lang="fr-FR" dirty="0" smtClean="0"/>
              <a:t>/16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E04-13CC-40BC-A0E9-00B805975B07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229-778B-488A-A496-BB30612D323D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A7E4-36FA-4B2C-962E-FFE4D0A7C341}" type="datetime1">
              <a:rPr lang="fr-FR" smtClean="0"/>
              <a:t>21/01/2016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D12B-58B8-46CF-99B4-911915F47F86}" type="datetime1">
              <a:rPr lang="fr-FR" smtClean="0"/>
              <a:t>21/01/2016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11D4-109A-4869-998B-0D3EADA56046}" type="datetime1">
              <a:rPr lang="fr-FR" smtClean="0"/>
              <a:t>21/01/2016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2A57-9932-4746-A362-C86CFD8D6247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04E-6F2A-41C5-A85F-1922D091B11C}" type="datetime1">
              <a:rPr lang="fr-FR" smtClean="0"/>
              <a:t>21/01/2016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BEAD-B335-4B65-B9DB-8F2DD22BC5ED}" type="datetime1">
              <a:rPr lang="fr-FR" smtClean="0"/>
              <a:t>21/01/2016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CF7CF00-4726-904E-A818-38AFD665A8C5}" type="slidenum">
              <a:rPr lang="fr-FR" smtClean="0"/>
              <a:pPr/>
              <a:t>‹#›</a:t>
            </a:fld>
            <a:r>
              <a:rPr lang="fr-FR" dirty="0" smtClean="0"/>
              <a:t>/16</a:t>
            </a:r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3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10" Type="http://schemas.openxmlformats.org/officeDocument/2006/relationships/image" Target="../media/image5.jp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r="22122"/>
          <a:stretch/>
        </p:blipFill>
        <p:spPr>
          <a:xfrm>
            <a:off x="4857214" y="1761620"/>
            <a:ext cx="2746061" cy="4015293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26928" y="4746276"/>
            <a:ext cx="2893098" cy="1030637"/>
          </a:xfrm>
          <a:solidFill>
            <a:schemeClr val="tx1"/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Dr Emmanuel HUGOT</a:t>
            </a:r>
            <a:endParaRPr lang="en-US" sz="18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l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Aix Marseille University, CNRS</a:t>
            </a:r>
          </a:p>
          <a:p>
            <a:pPr algn="l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Laboratoire d'Astrophysique de Marseille</a:t>
            </a:r>
            <a:endParaRPr lang="en-US" sz="12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</a:t>
            </a:fld>
            <a:endParaRPr lang="fr-FR"/>
          </a:p>
        </p:txBody>
      </p:sp>
      <p:sp>
        <p:nvSpPr>
          <p:cNvPr id="9" name="Shape 105"/>
          <p:cNvSpPr txBox="1">
            <a:spLocks/>
          </p:cNvSpPr>
          <p:nvPr/>
        </p:nvSpPr>
        <p:spPr bwMode="auto">
          <a:xfrm>
            <a:off x="992130" y="420460"/>
            <a:ext cx="6871710" cy="115883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softEdge rad="63500"/>
          </a:effectLst>
        </p:spPr>
        <p:txBody>
          <a:bodyPr anchor="ctr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800" b="1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Calibri" panose="020F0502020204030204" pitchFamily="34" charset="0"/>
              </a:rPr>
              <a:t>Towards cost effective instrumentation</a:t>
            </a:r>
            <a:endParaRPr lang="en-US" altLang="fr-FR" sz="2800" b="1" dirty="0">
              <a:latin typeface="Adobe Song Std L" panose="02020300000000000000" pitchFamily="18" charset="-128"/>
              <a:ea typeface="Adobe Song Std L" panose="02020300000000000000" pitchFamily="18" charset="-128"/>
              <a:sym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83" y="3896248"/>
            <a:ext cx="793845" cy="79384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30" y="2204101"/>
            <a:ext cx="1933537" cy="1224525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74" y="2204101"/>
            <a:ext cx="948252" cy="122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30" y="4053437"/>
            <a:ext cx="1933537" cy="6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price to pay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30951"/>
          <a:stretch/>
        </p:blipFill>
        <p:spPr>
          <a:xfrm>
            <a:off x="369424" y="977455"/>
            <a:ext cx="8317376" cy="29239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24" y="4375385"/>
            <a:ext cx="8317376" cy="19431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62" y="1092127"/>
            <a:ext cx="4369196" cy="27338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0" name="Ellipse 29"/>
          <p:cNvSpPr/>
          <p:nvPr/>
        </p:nvSpPr>
        <p:spPr>
          <a:xfrm>
            <a:off x="5356860" y="2235127"/>
            <a:ext cx="617220" cy="90431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413902" y="3139440"/>
            <a:ext cx="751672" cy="1019855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451860" y="1427407"/>
            <a:ext cx="269748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260104" y="1092127"/>
            <a:ext cx="302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150mm</a:t>
            </a:r>
            <a:endParaRPr lang="en-US" b="1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5798820" y="3093720"/>
            <a:ext cx="395612" cy="107442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984233" y="2363711"/>
            <a:ext cx="9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</a:t>
            </a:r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etector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2k x 2k</a:t>
            </a:r>
            <a:endParaRPr lang="en-US" b="1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35135" y="3009224"/>
            <a:ext cx="93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F/4 beam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515835" y="1086187"/>
            <a:ext cx="93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F/16 beam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5356860" y="4159295"/>
            <a:ext cx="3183255" cy="2339102"/>
            <a:chOff x="4961572" y="4207462"/>
            <a:chExt cx="3183255" cy="2339102"/>
          </a:xfrm>
        </p:grpSpPr>
        <p:sp>
          <p:nvSpPr>
            <p:cNvPr id="42" name="ZoneTexte 41"/>
            <p:cNvSpPr txBox="1"/>
            <p:nvPr/>
          </p:nvSpPr>
          <p:spPr>
            <a:xfrm>
              <a:off x="4961572" y="4207462"/>
              <a:ext cx="3183255" cy="2339102"/>
            </a:xfrm>
            <a:prstGeom prst="rect">
              <a:avLst/>
            </a:prstGeom>
            <a:solidFill>
              <a:schemeClr val="tx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2. Flat field, large detector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sym typeface="Wingdings" panose="05000000000000000000" pitchFamily="2" charset="2"/>
                </a:rPr>
                <a:t>Increased </a:t>
              </a:r>
              <a:r>
                <a:rPr lang="en-US" sz="1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sym typeface="Wingdings" panose="05000000000000000000" pitchFamily="2" charset="2"/>
                </a:rPr>
                <a:t>optics complexity</a:t>
              </a: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Overcome fabrication limits</a:t>
              </a:r>
              <a:endParaRPr lang="en-US" sz="16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sym typeface="Wingdings" panose="05000000000000000000" pitchFamily="2" charset="2"/>
                </a:rPr>
                <a:t>	 </a:t>
              </a:r>
              <a:r>
                <a:rPr lang="en-US" sz="16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Make </a:t>
              </a:r>
              <a:r>
                <a:rPr lang="en-US" sz="16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them active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sym typeface="Wingdings" panose="05000000000000000000" pitchFamily="2" charset="2"/>
                </a:rPr>
                <a:t>	 </a:t>
              </a:r>
              <a:r>
                <a:rPr lang="en-US" sz="16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Curve </a:t>
              </a:r>
              <a:r>
                <a:rPr lang="en-US" sz="16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focal plane</a:t>
              </a:r>
            </a:p>
            <a:p>
              <a:endParaRPr lang="en-US" sz="14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endParaRPr lang="en-US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37772" y="5143500"/>
              <a:ext cx="3038476" cy="9839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834360" y="4168140"/>
            <a:ext cx="3314700" cy="2339102"/>
            <a:chOff x="493395" y="4168140"/>
            <a:chExt cx="3314700" cy="2339102"/>
          </a:xfrm>
        </p:grpSpPr>
        <p:sp>
          <p:nvSpPr>
            <p:cNvPr id="45" name="ZoneTexte 44"/>
            <p:cNvSpPr txBox="1"/>
            <p:nvPr/>
          </p:nvSpPr>
          <p:spPr>
            <a:xfrm>
              <a:off x="579120" y="4168140"/>
              <a:ext cx="3160395" cy="2339102"/>
            </a:xfrm>
            <a:prstGeom prst="rect">
              <a:avLst/>
            </a:prstGeom>
            <a:solidFill>
              <a:schemeClr val="tx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1. Extreme freeform shape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sym typeface="Wingdings" panose="05000000000000000000" pitchFamily="2" charset="2"/>
                </a:rPr>
                <a:t>1</a:t>
              </a:r>
              <a:r>
                <a:rPr lang="en-US" sz="1400" b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0 times higher </a:t>
              </a:r>
              <a:r>
                <a:rPr lang="en-US" sz="1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than state of the art</a:t>
              </a: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6"/>
            <a:srcRect l="16891" t="15078" r="15409" b="9932"/>
            <a:stretch/>
          </p:blipFill>
          <p:spPr>
            <a:xfrm>
              <a:off x="1402080" y="4738786"/>
              <a:ext cx="2337435" cy="1541228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47" name="Connecteur droit avec flèche 46"/>
            <p:cNvCxnSpPr/>
            <p:nvPr/>
          </p:nvCxnSpPr>
          <p:spPr>
            <a:xfrm flipH="1">
              <a:off x="1316355" y="5467747"/>
              <a:ext cx="7620" cy="77724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493395" y="5627638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6mm</a:t>
              </a: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deviation</a:t>
              </a:r>
              <a:endParaRPr lang="en-US" sz="1600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577968" y="6184077"/>
              <a:ext cx="22301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Required optical quality &lt;100nm</a:t>
              </a:r>
              <a:endParaRPr lang="en-US" sz="1400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sp>
        <p:nvSpPr>
          <p:cNvPr id="25" name="Ellipse 24"/>
          <p:cNvSpPr/>
          <p:nvPr/>
        </p:nvSpPr>
        <p:spPr>
          <a:xfrm>
            <a:off x="3121710" y="1810019"/>
            <a:ext cx="1374694" cy="197456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5"/>
          <p:cNvSpPr txBox="1">
            <a:spLocks/>
          </p:cNvSpPr>
          <p:nvPr/>
        </p:nvSpPr>
        <p:spPr bwMode="auto">
          <a:xfrm>
            <a:off x="711736" y="3095825"/>
            <a:ext cx="7704856" cy="169081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63500"/>
          </a:effectLst>
        </p:spPr>
        <p:txBody>
          <a:bodyPr anchor="t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1000" b="1" dirty="0" smtClean="0">
                <a:solidFill>
                  <a:srgbClr val="314864"/>
                </a:solidFill>
                <a:sym typeface="Calibri" panose="020F0502020204030204" pitchFamily="34" charset="0"/>
              </a:rPr>
              <a:t> 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2800" b="1" dirty="0" smtClean="0">
                <a:solidFill>
                  <a:srgbClr val="314864"/>
                </a:solidFill>
                <a:sym typeface="Calibri" panose="020F0502020204030204" pitchFamily="34" charset="0"/>
              </a:rPr>
              <a:t>New paradigms in instrumentation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4800" b="1" dirty="0" smtClean="0">
                <a:solidFill>
                  <a:srgbClr val="314864"/>
                </a:solidFill>
                <a:sym typeface="Calibri" panose="020F0502020204030204" pitchFamily="34" charset="0"/>
              </a:rPr>
              <a:t>+</a:t>
            </a:r>
            <a:endParaRPr lang="en-US" altLang="fr-FR" sz="4800" b="1" dirty="0">
              <a:solidFill>
                <a:srgbClr val="314864"/>
              </a:solidFill>
              <a:sym typeface="Calibri" panose="020F050202020403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Breakthrough point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5" name="Shape 105"/>
          <p:cNvSpPr txBox="1">
            <a:spLocks/>
          </p:cNvSpPr>
          <p:nvPr/>
        </p:nvSpPr>
        <p:spPr bwMode="auto">
          <a:xfrm>
            <a:off x="1007601" y="3738440"/>
            <a:ext cx="3156585" cy="720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400" b="1" dirty="0">
                <a:solidFill>
                  <a:srgbClr val="314864"/>
                </a:solidFill>
                <a:sym typeface="Calibri" panose="020F0502020204030204" pitchFamily="34" charset="0"/>
              </a:rPr>
              <a:t>Freeform Active </a:t>
            </a:r>
            <a:r>
              <a:rPr lang="en-US" altLang="fr-FR" sz="2400" b="1" dirty="0" smtClean="0">
                <a:solidFill>
                  <a:srgbClr val="314864"/>
                </a:solidFill>
                <a:sym typeface="Calibri" panose="020F0502020204030204" pitchFamily="34" charset="0"/>
              </a:rPr>
              <a:t>optics</a:t>
            </a:r>
            <a:endParaRPr lang="en-US" altLang="fr-FR" sz="2400" b="1" dirty="0">
              <a:solidFill>
                <a:srgbClr val="314864"/>
              </a:solidFill>
              <a:sym typeface="Calibri" panose="020F0502020204030204" pitchFamily="34" charset="0"/>
            </a:endParaRPr>
          </a:p>
        </p:txBody>
      </p:sp>
      <p:sp>
        <p:nvSpPr>
          <p:cNvPr id="17" name="Shape 105"/>
          <p:cNvSpPr txBox="1">
            <a:spLocks/>
          </p:cNvSpPr>
          <p:nvPr/>
        </p:nvSpPr>
        <p:spPr bwMode="auto">
          <a:xfrm>
            <a:off x="4901959" y="3738440"/>
            <a:ext cx="3156585" cy="720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400" b="1" dirty="0">
                <a:solidFill>
                  <a:srgbClr val="314864"/>
                </a:solidFill>
                <a:sym typeface="Calibri" panose="020F0502020204030204" pitchFamily="34" charset="0"/>
              </a:rPr>
              <a:t>Curved </a:t>
            </a:r>
            <a:r>
              <a:rPr lang="en-US" altLang="fr-FR" sz="2400" b="1" dirty="0" smtClean="0">
                <a:solidFill>
                  <a:srgbClr val="314864"/>
                </a:solidFill>
                <a:sym typeface="Calibri" panose="020F0502020204030204" pitchFamily="34" charset="0"/>
              </a:rPr>
              <a:t>detectors</a:t>
            </a:r>
            <a:endParaRPr lang="en-US" altLang="fr-FR" sz="2400" b="1" dirty="0">
              <a:solidFill>
                <a:srgbClr val="314864"/>
              </a:solidFill>
              <a:sym typeface="Calibri" panose="020F0502020204030204" pitchFamily="34" charset="0"/>
            </a:endParaRPr>
          </a:p>
        </p:txBody>
      </p:sp>
      <p:pic>
        <p:nvPicPr>
          <p:cNvPr id="23" name="Picture 2" descr="http://www.photonics.com/images/Web/Articles/2006/9/1/Satisloh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07" y="4555568"/>
            <a:ext cx="2370572" cy="15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 noChangeArrowheads="1"/>
          </p:cNvPicPr>
          <p:nvPr/>
        </p:nvPicPr>
        <p:blipFill rotWithShape="1">
          <a:blip r:embed="rId4" cstate="print"/>
          <a:srcRect l="3780" t="2809" r="10588" b="34831"/>
          <a:stretch/>
        </p:blipFill>
        <p:spPr bwMode="auto">
          <a:xfrm>
            <a:off x="5410200" y="4555568"/>
            <a:ext cx="2140102" cy="15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hape 105"/>
          <p:cNvSpPr txBox="1">
            <a:spLocks/>
          </p:cNvSpPr>
          <p:nvPr/>
        </p:nvSpPr>
        <p:spPr bwMode="auto">
          <a:xfrm>
            <a:off x="727408" y="927015"/>
            <a:ext cx="7689184" cy="160692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63500"/>
          </a:effectLst>
        </p:spPr>
        <p:txBody>
          <a:bodyPr anchor="t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000" b="1" dirty="0" smtClean="0">
                <a:solidFill>
                  <a:schemeClr val="bg1"/>
                </a:solidFill>
                <a:ea typeface="Adobe Song Std L" panose="02020300000000000000" pitchFamily="18" charset="-128"/>
                <a:sym typeface="Calibri" panose="020F0502020204030204" pitchFamily="34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ea typeface="Adobe Song Std L" panose="02020300000000000000" pitchFamily="18" charset="-128"/>
                <a:sym typeface="Calibri" panose="020F0502020204030204" pitchFamily="34" charset="0"/>
              </a:rPr>
              <a:t>Disruptive technologies</a:t>
            </a:r>
            <a:endParaRPr lang="en-US" altLang="fr-FR" sz="2800" b="1" dirty="0" smtClean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26" name="Shape 105"/>
          <p:cNvSpPr txBox="1">
            <a:spLocks/>
          </p:cNvSpPr>
          <p:nvPr/>
        </p:nvSpPr>
        <p:spPr bwMode="auto">
          <a:xfrm>
            <a:off x="1147686" y="1536997"/>
            <a:ext cx="3024336" cy="720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ea typeface="Adobe Song Std L" panose="02020300000000000000" pitchFamily="18" charset="-128"/>
                <a:sym typeface="Calibri" panose="020F0502020204030204" pitchFamily="34" charset="0"/>
              </a:rPr>
              <a:t>I:</a:t>
            </a:r>
            <a:r>
              <a:rPr lang="en-US" altLang="fr-FR" sz="2800" b="1" dirty="0" smtClean="0">
                <a:solidFill>
                  <a:schemeClr val="bg1"/>
                </a:solidFill>
                <a:sym typeface="Calibri" panose="020F0502020204030204" pitchFamily="34" charset="0"/>
              </a:rPr>
              <a:t> 3D printing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9884" y="5625550"/>
            <a:ext cx="677227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8" name="Shape 105"/>
          <p:cNvSpPr txBox="1">
            <a:spLocks/>
          </p:cNvSpPr>
          <p:nvPr/>
        </p:nvSpPr>
        <p:spPr bwMode="auto">
          <a:xfrm>
            <a:off x="4673600" y="1536997"/>
            <a:ext cx="3457238" cy="720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defTabSz="320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160338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320675" defTabSz="3206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481013" defTabSz="3206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641350" defTabSz="3206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641350" defTabSz="320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ea typeface="Adobe Song Std L" panose="02020300000000000000" pitchFamily="18" charset="-128"/>
                <a:sym typeface="Calibri" panose="020F0502020204030204" pitchFamily="34" charset="0"/>
              </a:rPr>
              <a:t>II. </a:t>
            </a:r>
            <a:r>
              <a:rPr lang="en-US" altLang="fr-FR" sz="2800" b="1" dirty="0" smtClean="0">
                <a:solidFill>
                  <a:schemeClr val="bg1"/>
                </a:solidFill>
                <a:sym typeface="Calibri" panose="020F0502020204030204" pitchFamily="34" charset="0"/>
              </a:rPr>
              <a:t>Flexible electronics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11</a:t>
            </a:fld>
            <a:endParaRPr lang="fr-FR"/>
          </a:p>
        </p:txBody>
      </p:sp>
      <p:sp>
        <p:nvSpPr>
          <p:cNvPr id="20" name="Flèche droite à entaille 19"/>
          <p:cNvSpPr/>
          <p:nvPr/>
        </p:nvSpPr>
        <p:spPr>
          <a:xfrm rot="5400000">
            <a:off x="5973001" y="2482777"/>
            <a:ext cx="858435" cy="606347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à entaille 20"/>
          <p:cNvSpPr/>
          <p:nvPr/>
        </p:nvSpPr>
        <p:spPr>
          <a:xfrm rot="5400000">
            <a:off x="2230636" y="2493099"/>
            <a:ext cx="858435" cy="606347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410200" y="6104342"/>
            <a:ext cx="214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IR Curved bolometer (</a:t>
            </a:r>
            <a:r>
              <a:rPr lang="en-US" sz="1200" b="1" i="1" dirty="0" smtClean="0">
                <a:latin typeface="Symbol" panose="05050102010706020507" pitchFamily="18" charset="2"/>
                <a:ea typeface="Adobe Song Std L" panose="02020300000000000000" pitchFamily="18" charset="-128"/>
              </a:rPr>
              <a:t>l=</a:t>
            </a:r>
            <a:r>
              <a:rPr lang="en-US" sz="1200" b="1" i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11µm)</a:t>
            </a:r>
            <a:endParaRPr lang="en-US" sz="1200" b="1" i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15842" y="6104341"/>
            <a:ext cx="2140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Extreme freeform surface</a:t>
            </a:r>
            <a:endParaRPr lang="en-US" sz="1200" b="1" i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4866" r="12242" b="5458"/>
          <a:stretch/>
        </p:blipFill>
        <p:spPr>
          <a:xfrm>
            <a:off x="7147110" y="5625549"/>
            <a:ext cx="403192" cy="4787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MISSion</a:t>
            </a:r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: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14" name="Picture 2" descr="http://metalworkingnews.info/wp-content/uploads/2014/06/Int-News-TRUMPF_SIS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35" y="2542995"/>
            <a:ext cx="2729223" cy="20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2089262" y="1033356"/>
            <a:ext cx="5040000" cy="1379220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Optimize </a:t>
            </a:r>
            <a:r>
              <a:rPr lang="en-US" dirty="0" smtClean="0">
                <a:solidFill>
                  <a:schemeClr val="bg1"/>
                </a:solidFill>
              </a:rPr>
              <a:t>exotic deformable structures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adapted to 3D printing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Characterize </a:t>
            </a:r>
            <a:r>
              <a:rPr lang="en-US" dirty="0" smtClean="0">
                <a:solidFill>
                  <a:schemeClr val="bg1"/>
                </a:solidFill>
              </a:rPr>
              <a:t>prototypes 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29262" y="130119"/>
            <a:ext cx="3960000" cy="82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Enable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3D printing of Active Freeforms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12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09262" y="3085856"/>
            <a:ext cx="131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Metal deposition  </a:t>
            </a:r>
          </a:p>
          <a:p>
            <a:pPr algn="ctr"/>
            <a:r>
              <a:rPr lang="en-US" sz="1200" b="1" i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Laser cladding</a:t>
            </a:r>
            <a:endParaRPr lang="en-US" sz="1200" b="1" i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7" y="3682115"/>
            <a:ext cx="2620828" cy="23655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351" y="3682116"/>
            <a:ext cx="2701623" cy="23108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957" y="3694816"/>
            <a:ext cx="21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Classical design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ESA TROPOMI  mirror</a:t>
            </a:r>
            <a:endParaRPr lang="en-US" sz="1400" b="1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77351" y="3698341"/>
            <a:ext cx="21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3D printed mirror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(TNO)</a:t>
            </a:r>
            <a:endParaRPr lang="en-US" sz="1400" b="1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28690" y="5519401"/>
            <a:ext cx="121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Mass 284g</a:t>
            </a:r>
            <a:endParaRPr lang="en-US" sz="16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620000" y="5516334"/>
            <a:ext cx="1207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Mass 128g!</a:t>
            </a:r>
            <a:endParaRPr lang="en-US" sz="16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4240" y="5300919"/>
            <a:ext cx="2635520" cy="102567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Mass gain x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Same Performance</a:t>
            </a:r>
          </a:p>
        </p:txBody>
      </p:sp>
      <p:sp>
        <p:nvSpPr>
          <p:cNvPr id="24" name="Flèche droite à entaille 23"/>
          <p:cNvSpPr/>
          <p:nvPr/>
        </p:nvSpPr>
        <p:spPr>
          <a:xfrm>
            <a:off x="3704492" y="4699382"/>
            <a:ext cx="1735016" cy="56636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13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6720" y="59143"/>
            <a:ext cx="8290560" cy="58196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LAM in the MISS project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5331" y="787550"/>
            <a:ext cx="656462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Contributions to MISS WP3&amp;4</a:t>
            </a:r>
          </a:p>
          <a:p>
            <a:pPr algn="ctr"/>
            <a:endParaRPr lang="en-US" sz="1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WP3: To study the capability to manufacture advanced optical components including metamaterial designs from LEM techniques (e.g. lenses with integrated gratings, laser forming of </a:t>
            </a:r>
            <a:r>
              <a:rPr lang="en-US" dirty="0" err="1">
                <a:latin typeface="Adobe Song Std L" panose="02020300000000000000" pitchFamily="18" charset="-128"/>
                <a:ea typeface="Adobe Song Std L" panose="02020300000000000000" pitchFamily="18" charset="-128"/>
              </a:rPr>
              <a:t>lenslet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arrays, ARCs, mesh lenses).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WP4:To design a prototype optical mirror/lens system with integrated actuators and sensors using AM and LEM techniques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en-US" sz="28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LAM ongoing project: ERC ICARUS</a:t>
            </a:r>
            <a:endParaRPr lang="en-US" sz="28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endParaRPr lang="en-US" sz="1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An EU funded 5 years effort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One line of sight: Innovative cost-effective, compact instrumentation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Two wings: 3D printing of freeform active mirrors, Curved detectors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ICARUS in flight mode: Fall 2016</a:t>
            </a:r>
            <a:endParaRPr lang="en-US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402650" y="5692787"/>
            <a:ext cx="4338700" cy="731372"/>
          </a:xfrm>
          <a:prstGeom prst="round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Complementarities MISS/ICARUS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38" y="3941864"/>
            <a:ext cx="1444540" cy="1317742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38" y="1581669"/>
            <a:ext cx="1444540" cy="9148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t="12236" r="21281" b="8806"/>
          <a:stretch/>
        </p:blipFill>
        <p:spPr>
          <a:xfrm>
            <a:off x="531896" y="3012374"/>
            <a:ext cx="3068554" cy="2570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3524"/>
          <a:stretch/>
        </p:blipFill>
        <p:spPr>
          <a:xfrm>
            <a:off x="5567905" y="3014450"/>
            <a:ext cx="3332108" cy="2569267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ICARUS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990578" y="1033732"/>
            <a:ext cx="5233182" cy="1379220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Handle </a:t>
            </a:r>
            <a:r>
              <a:rPr lang="en-US" dirty="0" smtClean="0">
                <a:solidFill>
                  <a:schemeClr val="bg1"/>
                </a:solidFill>
              </a:rPr>
              <a:t>warping of curved arrays prototypes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 (mechanical analysis, electronic performance)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Develop </a:t>
            </a:r>
            <a:r>
              <a:rPr lang="en-US" dirty="0" smtClean="0">
                <a:solidFill>
                  <a:schemeClr val="bg1"/>
                </a:solidFill>
              </a:rPr>
              <a:t>mass production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14</a:t>
            </a:fld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622015" y="124066"/>
            <a:ext cx="3960000" cy="82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Prepare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or collective curving of IR detectors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67905" y="3006032"/>
            <a:ext cx="334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Wafer level</a:t>
            </a:r>
            <a:r>
              <a:rPr lang="en-US" b="1" dirty="0">
                <a:solidFill>
                  <a:prstClr val="black"/>
                </a:solidFill>
                <a:ea typeface="Adobe Song Std L" panose="02020300000000000000" pitchFamily="18" charset="-128"/>
              </a:rPr>
              <a:t> </a:t>
            </a:r>
            <a:r>
              <a:rPr lang="en-US" b="1" dirty="0" smtClean="0">
                <a:solidFill>
                  <a:prstClr val="black"/>
                </a:solidFill>
                <a:ea typeface="Adobe Song Std L" panose="02020300000000000000" pitchFamily="18" charset="-128"/>
              </a:rPr>
              <a:t>			   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" name="Flèche droite à entaille 21"/>
          <p:cNvSpPr/>
          <p:nvPr/>
        </p:nvSpPr>
        <p:spPr>
          <a:xfrm>
            <a:off x="4015741" y="3909060"/>
            <a:ext cx="1190206" cy="340898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4866" r="12242" b="5458"/>
          <a:stretch/>
        </p:blipFill>
        <p:spPr>
          <a:xfrm>
            <a:off x="531898" y="5104926"/>
            <a:ext cx="403192" cy="4787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31898" y="2968085"/>
            <a:ext cx="306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Adobe Song Std L" panose="02020300000000000000" pitchFamily="18" charset="-128"/>
              </a:rPr>
              <a:t>Curved single </a:t>
            </a:r>
            <a:r>
              <a:rPr lang="en-US" b="1" dirty="0">
                <a:solidFill>
                  <a:schemeClr val="bg1"/>
                </a:solidFill>
                <a:ea typeface="Adobe Song Std L" panose="02020300000000000000" pitchFamily="18" charset="-128"/>
              </a:rPr>
              <a:t>chip prototype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Adobe Song Std L" panose="02020300000000000000" pitchFamily="18" charset="-128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ea typeface="Adobe Song Std L" panose="02020300000000000000" pitchFamily="18" charset="-128"/>
              </a:rPr>
              <a:t>On deformable substrate</a:t>
            </a:r>
            <a:endParaRPr lang="en-US" sz="1400" i="1" dirty="0">
              <a:solidFill>
                <a:schemeClr val="bg1"/>
              </a:solidFill>
              <a:ea typeface="Adobe Song Std L" panose="02020300000000000000" pitchFamily="18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1435" y="4654006"/>
            <a:ext cx="2785486" cy="1249429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Extend to large scales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Production rate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 to x1,000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446020" y="3628162"/>
            <a:ext cx="4206240" cy="387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481058" y="4085348"/>
            <a:ext cx="4171202" cy="467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0" y="5273025"/>
            <a:ext cx="1012206" cy="3239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326" y="4933735"/>
            <a:ext cx="2635520" cy="102567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System oriented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5440" y="4933735"/>
            <a:ext cx="2635520" cy="102567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Device oriented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15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6720" y="59143"/>
            <a:ext cx="8290560" cy="58196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ICARUS / MISS complementarities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71525" y="1181101"/>
            <a:ext cx="3667125" cy="3449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MISS</a:t>
            </a:r>
          </a:p>
          <a:p>
            <a:pPr lvl="0" algn="ctr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Cryo-cooling systems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Moving mechanisms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Advanced optical components, active mirrors and structures</a:t>
            </a:r>
          </a:p>
          <a:p>
            <a:pPr lvl="0" algn="ctr"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19637" y="1181100"/>
            <a:ext cx="3667125" cy="3449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ICARUS</a:t>
            </a:r>
          </a:p>
          <a:p>
            <a:pPr lvl="0" algn="ctr"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Innovative optical designs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3D printed active mirrors: design, FEA, prototypes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Curved detectors: towards IR devices</a:t>
            </a:r>
          </a:p>
          <a:p>
            <a:pPr lvl="0" algn="ctr"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9" name="Flèche droite à entaille 8"/>
          <p:cNvSpPr/>
          <p:nvPr/>
        </p:nvSpPr>
        <p:spPr>
          <a:xfrm rot="5400000">
            <a:off x="2379311" y="4645271"/>
            <a:ext cx="451551" cy="367593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à entaille 9"/>
          <p:cNvSpPr/>
          <p:nvPr/>
        </p:nvSpPr>
        <p:spPr>
          <a:xfrm rot="5400000">
            <a:off x="6327424" y="4645270"/>
            <a:ext cx="451551" cy="367593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Double flèche horizontale 7"/>
          <p:cNvSpPr/>
          <p:nvPr/>
        </p:nvSpPr>
        <p:spPr>
          <a:xfrm>
            <a:off x="3922846" y="5143500"/>
            <a:ext cx="1312594" cy="60614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NIR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83768" y="4298582"/>
            <a:ext cx="2190750" cy="5885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Prototypes</a:t>
            </a:r>
            <a:endParaRPr lang="en-US" sz="20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84" y="723235"/>
            <a:ext cx="1444540" cy="13177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3" y="924687"/>
            <a:ext cx="1444540" cy="9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e 29"/>
          <p:cNvSpPr/>
          <p:nvPr/>
        </p:nvSpPr>
        <p:spPr>
          <a:xfrm>
            <a:off x="1776047" y="1209551"/>
            <a:ext cx="5591907" cy="44626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0" descr="http://www.google.fr/url?source=imglanding&amp;ct=img&amp;q=http://www.fpv-passion.fr/wp-content/uploads/2013/05/camera-novo-gros-plan.jpg&amp;sa=X&amp;ei=mjxnVdS-N8jIsQTI4IHIBg&amp;ved=0CAkQ8wc4Ew&amp;usg=AFQjCNEXBPvWLDa44TTwP0XPjsgJwi1G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75" y="5424491"/>
            <a:ext cx="1428083" cy="9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7" y="4126106"/>
            <a:ext cx="2860162" cy="180910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64" y="4996053"/>
            <a:ext cx="2355788" cy="1725422"/>
          </a:xfrm>
          <a:prstGeom prst="rect">
            <a:avLst/>
          </a:prstGeom>
        </p:spPr>
      </p:pic>
      <p:pic>
        <p:nvPicPr>
          <p:cNvPr id="21" name="Picture 6" descr="http://www.google.fr/url?source=imglanding&amp;ct=img&amp;q=http://www.space-airbusds.com/media/image/edrs_laser.jpg&amp;sa=X&amp;ei=vDlnVaLdBMiIsQTth4KoAQ&amp;ved=0CAkQ8wc&amp;usg=AFQjCNE_8BEESK442RSYNQ_NqWn19d_y5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03" y="822560"/>
            <a:ext cx="2851801" cy="21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C2B7-B35C-4B0F-9932-E187E62D732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60" y="3423553"/>
            <a:ext cx="2299340" cy="1579797"/>
          </a:xfrm>
          <a:prstGeom prst="rect">
            <a:avLst/>
          </a:prstGeom>
        </p:spPr>
      </p:pic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MISS: a multi-disciplinary impact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/>
          <a:srcRect l="4927" r="4927"/>
          <a:stretch/>
        </p:blipFill>
        <p:spPr>
          <a:xfrm>
            <a:off x="426830" y="977941"/>
            <a:ext cx="3010576" cy="2247242"/>
          </a:xfrm>
          <a:prstGeom prst="rect">
            <a:avLst/>
          </a:prstGeom>
        </p:spPr>
      </p:pic>
      <p:sp>
        <p:nvSpPr>
          <p:cNvPr id="29" name="Flèche droite à entaille 28"/>
          <p:cNvSpPr/>
          <p:nvPr/>
        </p:nvSpPr>
        <p:spPr>
          <a:xfrm>
            <a:off x="6088521" y="5708821"/>
            <a:ext cx="832338" cy="452776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83801" y="1056162"/>
            <a:ext cx="2905932" cy="93425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Giant telescopes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E-ELT  Instrumentation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VLT 3</a:t>
            </a:r>
            <a:r>
              <a:rPr lang="en-US" sz="1400" b="1" baseline="300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rd</a:t>
            </a:r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generation</a:t>
            </a:r>
            <a:endParaRPr lang="en-US" sz="14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705161" y="867064"/>
            <a:ext cx="1952625" cy="42862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Earth observation</a:t>
            </a:r>
            <a:endParaRPr lang="en-US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7668684" y="4538652"/>
            <a:ext cx="980494" cy="42862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Drones</a:t>
            </a:r>
            <a:endParaRPr lang="en-US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57464" y="6209113"/>
            <a:ext cx="2355788" cy="42862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High tech cameras</a:t>
            </a:r>
            <a:endParaRPr lang="en-US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29119" y="5420286"/>
            <a:ext cx="1144639" cy="42862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Rovers</a:t>
            </a:r>
            <a:endParaRPr lang="en-US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6" name="Triangle isocèle 35"/>
          <p:cNvSpPr/>
          <p:nvPr/>
        </p:nvSpPr>
        <p:spPr>
          <a:xfrm rot="5400000">
            <a:off x="4457001" y="1021418"/>
            <a:ext cx="274646" cy="375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0413967">
            <a:off x="1657472" y="3466992"/>
            <a:ext cx="274646" cy="375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58" y="2905466"/>
            <a:ext cx="1690883" cy="107085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/ LAM rough budget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77963"/>
              </p:ext>
            </p:extLst>
          </p:nvPr>
        </p:nvGraphicFramePr>
        <p:xfrm>
          <a:off x="1304928" y="1427615"/>
          <a:ext cx="6315072" cy="4835475"/>
        </p:xfrm>
        <a:graphic>
          <a:graphicData uri="http://schemas.openxmlformats.org/drawingml/2006/table">
            <a:tbl>
              <a:tblPr/>
              <a:tblGrid>
                <a:gridCol w="821472"/>
                <a:gridCol w="821472"/>
                <a:gridCol w="1574490"/>
                <a:gridCol w="554495"/>
                <a:gridCol w="1571067"/>
                <a:gridCol w="972076"/>
              </a:tblGrid>
              <a:tr h="50756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4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in Euro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Direct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Personnel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PI (10% over 4 </a:t>
                      </a:r>
                      <a:r>
                        <a:rPr lang="fr-FR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years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31 342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Costs</a:t>
                      </a:r>
                      <a:endParaRPr lang="en-U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Senior Staff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Postdoc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(2 </a:t>
                      </a:r>
                      <a:r>
                        <a:rPr lang="fr-FR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years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97 232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Other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i. Total Direct costs for Personnel (in Euro)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effectLst/>
                          <a:latin typeface="Times New Roman" panose="02020603050405020304" pitchFamily="18" charset="0"/>
                        </a:rPr>
                        <a:t>      128 574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Travel</a:t>
                      </a:r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15 000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goods</a:t>
                      </a:r>
                      <a:endParaRPr lang="en-U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Consumables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15 000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2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and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Publications (including Open Access fees), etc.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please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specify</a:t>
                      </a: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ii. Total Other Direct Costs (in Euro)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effectLst/>
                          <a:latin typeface="Times New Roman" panose="02020603050405020304" pitchFamily="18" charset="0"/>
                        </a:rPr>
                        <a:t>        30 000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4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 – Total Direct Costs (i + ii)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(in Euro)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effectLst/>
                          <a:latin typeface="Times New Roman" panose="02020603050405020304" pitchFamily="18" charset="0"/>
                        </a:rPr>
                        <a:t>      158 574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 – Indirect Costs (overheads)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25% of Direct Costs (in Euro)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39 643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C1 – Subcontracting Costs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(no overheads) (in Euro)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-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9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C2 – Other Direct Costs with no overheads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(in Euro)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4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Total Estimated Eligible Costs (A + B + C) 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(in Euro)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 198 217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904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  <a:r>
                        <a:rPr lang="en-US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Requested</a:t>
                      </a:r>
                      <a:r>
                        <a:rPr lang="fr-F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EU Contribution 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(in Euro</a:t>
                      </a:r>
                      <a:r>
                        <a:rPr lang="fr-F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 198 217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55331" y="770503"/>
            <a:ext cx="3741984" cy="582976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2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6720" y="59143"/>
            <a:ext cx="8290560" cy="58196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Era of Giants: challenges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521570" y="1828067"/>
            <a:ext cx="590602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55331" y="787550"/>
            <a:ext cx="53468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E-ELT instrumentation</a:t>
            </a:r>
          </a:p>
          <a:p>
            <a:pPr algn="ctr"/>
            <a:endParaRPr lang="en-US" sz="1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Science drivers: farthest galaxies, faintest exoworlds, ...</a:t>
            </a: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Focal plane station = Size of  a VLT unit (!)</a:t>
            </a: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VLT SPHERE: 50m</a:t>
            </a:r>
            <a:r>
              <a:rPr lang="en-US" baseline="30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3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E-ELT HARMONI 300m</a:t>
            </a:r>
            <a:r>
              <a:rPr lang="en-US" baseline="30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3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292939" y="315460"/>
            <a:ext cx="4393861" cy="5330529"/>
            <a:chOff x="4292939" y="549920"/>
            <a:chExt cx="4393861" cy="5330529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3555" r="5566" b="12222"/>
            <a:stretch/>
          </p:blipFill>
          <p:spPr>
            <a:xfrm>
              <a:off x="4292939" y="2874426"/>
              <a:ext cx="4393861" cy="3006023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13296" r="24583" b="18331"/>
            <a:stretch/>
          </p:blipFill>
          <p:spPr>
            <a:xfrm>
              <a:off x="6078389" y="549920"/>
              <a:ext cx="2608411" cy="1993986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28" name="Connecteur droit 27"/>
            <p:cNvCxnSpPr/>
            <p:nvPr/>
          </p:nvCxnSpPr>
          <p:spPr>
            <a:xfrm flipH="1">
              <a:off x="4292940" y="2146722"/>
              <a:ext cx="2319183" cy="735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612123" y="1230924"/>
              <a:ext cx="1387158" cy="9278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7999281" y="2148051"/>
              <a:ext cx="687519" cy="704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92939" y="2874425"/>
              <a:ext cx="4393861" cy="300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668215" y="2555236"/>
            <a:ext cx="1582616" cy="582976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655331" y="770503"/>
            <a:ext cx="3741984" cy="582976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3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6720" y="59143"/>
            <a:ext cx="8290560" cy="58196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Era of Giants: challenges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55331" y="5920853"/>
            <a:ext cx="4338700" cy="731372"/>
          </a:xfrm>
          <a:prstGeom prst="round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Beyond current limitations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953182" y="5920853"/>
            <a:ext cx="2221000" cy="731372"/>
          </a:xfrm>
          <a:prstGeom prst="round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paradigms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lèche droite à entaille 14"/>
          <p:cNvSpPr/>
          <p:nvPr/>
        </p:nvSpPr>
        <p:spPr>
          <a:xfrm>
            <a:off x="5030433" y="6049109"/>
            <a:ext cx="898178" cy="491000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68215" y="2586201"/>
            <a:ext cx="35883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Wish list</a:t>
            </a:r>
          </a:p>
          <a:p>
            <a:pPr algn="ctr"/>
            <a:endParaRPr lang="en-US" sz="1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Cryogenic 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environment (IR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High throughput &amp; stability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High angular resolution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PSF uniformity in the field</a:t>
            </a:r>
          </a:p>
          <a:p>
            <a:r>
              <a:rPr lang="en-US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And more: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Multiplex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Broad 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w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avelenght range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Low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noise/large 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formats detectors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...</a:t>
            </a:r>
            <a:endParaRPr lang="en-US" sz="2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521570" y="1828067"/>
            <a:ext cx="590602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55331" y="787550"/>
            <a:ext cx="53468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E-ELT instrumentation</a:t>
            </a:r>
          </a:p>
          <a:p>
            <a:pPr algn="ctr"/>
            <a:endParaRPr lang="en-US" sz="1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Science drivers: farthest galaxies, faintest exoworlds, ...</a:t>
            </a: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Focal plane station = Size of  a VLT unit (!)</a:t>
            </a:r>
          </a:p>
          <a:p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VLT SPHERE: 50m</a:t>
            </a:r>
            <a:r>
              <a:rPr lang="en-US" baseline="30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3</a:t>
            </a:r>
            <a:r>
              <a:rPr lang="en-US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E-ELT HARMONI 300m</a:t>
            </a:r>
            <a:r>
              <a:rPr lang="en-US" baseline="30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3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292939" y="315460"/>
            <a:ext cx="4393861" cy="5330529"/>
            <a:chOff x="4292939" y="549920"/>
            <a:chExt cx="4393861" cy="5330529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3555" r="5566" b="12222"/>
            <a:stretch/>
          </p:blipFill>
          <p:spPr>
            <a:xfrm>
              <a:off x="4292939" y="2874426"/>
              <a:ext cx="4393861" cy="3006023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13296" r="24583" b="18331"/>
            <a:stretch/>
          </p:blipFill>
          <p:spPr>
            <a:xfrm>
              <a:off x="6078389" y="549920"/>
              <a:ext cx="2608411" cy="1993986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28" name="Connecteur droit 27"/>
            <p:cNvCxnSpPr/>
            <p:nvPr/>
          </p:nvCxnSpPr>
          <p:spPr>
            <a:xfrm flipH="1">
              <a:off x="4292940" y="2146722"/>
              <a:ext cx="2319183" cy="735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612123" y="1230924"/>
              <a:ext cx="1387158" cy="9278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7999281" y="2148051"/>
              <a:ext cx="687519" cy="704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92939" y="2874425"/>
              <a:ext cx="4393861" cy="300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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627BC-E126-4685-A5D9-BCC44745DDEA}" type="slidenum">
              <a:rPr lang="fr-FR" altLang="fr-FR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4</a:t>
            </a:fld>
            <a:endParaRPr lang="fr-FR" altLang="fr-FR" sz="1000" smtClean="0">
              <a:solidFill>
                <a:schemeClr val="bg1"/>
              </a:solidFill>
            </a:endParaRPr>
          </a:p>
        </p:txBody>
      </p:sp>
      <p:sp>
        <p:nvSpPr>
          <p:cNvPr id="18437" name="Rectangle 133"/>
          <p:cNvSpPr>
            <a:spLocks noChangeArrowheads="1"/>
          </p:cNvSpPr>
          <p:nvPr/>
        </p:nvSpPr>
        <p:spPr bwMode="auto">
          <a:xfrm>
            <a:off x="3500438" y="1071563"/>
            <a:ext cx="5392737" cy="535781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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nl-BE" altLang="fr-FR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8440" name="Group 5"/>
          <p:cNvGrpSpPr>
            <a:grpSpLocks/>
          </p:cNvGrpSpPr>
          <p:nvPr/>
        </p:nvGrpSpPr>
        <p:grpSpPr bwMode="auto">
          <a:xfrm>
            <a:off x="179388" y="1044575"/>
            <a:ext cx="3275012" cy="5408613"/>
            <a:chOff x="5680207" y="2404721"/>
            <a:chExt cx="3274865" cy="4625393"/>
          </a:xfrm>
        </p:grpSpPr>
        <p:sp>
          <p:nvSpPr>
            <p:cNvPr id="18562" name="Rectangle 2"/>
            <p:cNvSpPr>
              <a:spLocks noChangeArrowheads="1"/>
            </p:cNvSpPr>
            <p:nvPr/>
          </p:nvSpPr>
          <p:spPr bwMode="auto">
            <a:xfrm>
              <a:off x="5715007" y="2428868"/>
              <a:ext cx="3205559" cy="460124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1600">
                <a:latin typeface="Calibri" panose="020F0502020204030204" pitchFamily="34" charset="0"/>
              </a:endParaRPr>
            </a:p>
          </p:txBody>
        </p:sp>
        <p:sp>
          <p:nvSpPr>
            <p:cNvPr id="18563" name="Text Box 11"/>
            <p:cNvSpPr txBox="1">
              <a:spLocks noChangeArrowheads="1"/>
            </p:cNvSpPr>
            <p:nvPr/>
          </p:nvSpPr>
          <p:spPr bwMode="auto">
            <a:xfrm>
              <a:off x="5824223" y="4628746"/>
              <a:ext cx="2808782" cy="28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/>
              <a:r>
                <a:rPr lang="en-US" altLang="fr-FR" sz="1600" b="1">
                  <a:solidFill>
                    <a:srgbClr val="C00000"/>
                  </a:solidFill>
                  <a:latin typeface="Calibri" panose="020F0502020204030204" pitchFamily="34" charset="0"/>
                </a:rPr>
                <a:t>Sodium Laser Guide Stars </a:t>
              </a:r>
            </a:p>
          </p:txBody>
        </p:sp>
        <p:sp>
          <p:nvSpPr>
            <p:cNvPr id="18564" name="Text Box 12"/>
            <p:cNvSpPr txBox="1">
              <a:spLocks noChangeArrowheads="1"/>
            </p:cNvSpPr>
            <p:nvPr/>
          </p:nvSpPr>
          <p:spPr bwMode="auto">
            <a:xfrm>
              <a:off x="5824223" y="4875040"/>
              <a:ext cx="2995612" cy="188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Frame rate ~</a:t>
              </a:r>
              <a:r>
                <a:rPr lang="en-US" altLang="fr-FR" sz="1600" b="1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fr-FR" sz="1600" b="1" u="sng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kframe</a:t>
              </a:r>
              <a:r>
                <a:rPr lang="en-US" altLang="fr-FR" sz="1600" b="1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/sec</a:t>
              </a:r>
              <a:r>
                <a:rPr lang="en-US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  <a:p>
              <a:pPr>
                <a:buFont typeface="Arial" panose="020B0604020202020204" pitchFamily="34" charset="0"/>
                <a:buChar char="→"/>
              </a:pPr>
              <a:r>
                <a:rPr lang="en-US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require bright “guide stars”</a:t>
              </a:r>
            </a:p>
            <a:p>
              <a:pPr>
                <a:buFontTx/>
                <a:buChar char="•"/>
              </a:pPr>
              <a:r>
                <a:rPr lang="en-US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With natural guide stars only 1% of the sky is accessible </a:t>
              </a:r>
            </a:p>
            <a:p>
              <a:pPr>
                <a:buFontTx/>
                <a:buChar char="•"/>
              </a:pPr>
              <a:r>
                <a:rPr lang="en-US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Sodium layer at 80-90 km altitude can be stimulated by Laser to produce artificial guide stars anywhere on the sky</a:t>
              </a:r>
            </a:p>
          </p:txBody>
        </p:sp>
        <p:pic>
          <p:nvPicPr>
            <p:cNvPr id="18565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207" y="2404721"/>
              <a:ext cx="3274865" cy="217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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nl-BE" altLang="fr-FR" sz="2400">
              <a:latin typeface="Calibri" panose="020F0502020204030204" pitchFamily="34" charset="0"/>
            </a:endParaRPr>
          </a:p>
        </p:txBody>
      </p:sp>
      <p:grpSp>
        <p:nvGrpSpPr>
          <p:cNvPr id="18442" name="Group 1"/>
          <p:cNvGrpSpPr>
            <a:grpSpLocks noChangeAspect="1"/>
          </p:cNvGrpSpPr>
          <p:nvPr/>
        </p:nvGrpSpPr>
        <p:grpSpPr bwMode="auto">
          <a:xfrm>
            <a:off x="3635375" y="1125537"/>
            <a:ext cx="5245100" cy="5214938"/>
            <a:chOff x="1236" y="3618"/>
            <a:chExt cx="8486" cy="8213"/>
          </a:xfrm>
        </p:grpSpPr>
        <p:sp>
          <p:nvSpPr>
            <p:cNvPr id="18443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1574" y="3618"/>
              <a:ext cx="8148" cy="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18444" name="Group 118"/>
            <p:cNvGrpSpPr>
              <a:grpSpLocks/>
            </p:cNvGrpSpPr>
            <p:nvPr/>
          </p:nvGrpSpPr>
          <p:grpSpPr bwMode="auto">
            <a:xfrm>
              <a:off x="1705" y="3980"/>
              <a:ext cx="3117" cy="1726"/>
              <a:chOff x="1705" y="4342"/>
              <a:chExt cx="3117" cy="1135"/>
            </a:xfrm>
          </p:grpSpPr>
          <p:sp>
            <p:nvSpPr>
              <p:cNvPr id="18560" name="AutoShape 120"/>
              <p:cNvSpPr>
                <a:spLocks noChangeArrowheads="1"/>
              </p:cNvSpPr>
              <p:nvPr/>
            </p:nvSpPr>
            <p:spPr bwMode="auto">
              <a:xfrm rot="-5400000">
                <a:off x="2024" y="4023"/>
                <a:ext cx="1135" cy="1773"/>
              </a:xfrm>
              <a:prstGeom prst="flowChartPunchedTap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FF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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nl-BE" altLang="fr-FR" sz="24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61" name="AutoShape 119"/>
              <p:cNvSpPr>
                <a:spLocks noChangeArrowheads="1"/>
              </p:cNvSpPr>
              <p:nvPr/>
            </p:nvSpPr>
            <p:spPr bwMode="auto">
              <a:xfrm rot="-5400000">
                <a:off x="3368" y="4023"/>
                <a:ext cx="1135" cy="1773"/>
              </a:xfrm>
              <a:prstGeom prst="flowChartPunchedTap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FF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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nl-BE" altLang="fr-FR" sz="24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45" name="Oval 117"/>
            <p:cNvSpPr>
              <a:spLocks noChangeArrowheads="1"/>
            </p:cNvSpPr>
            <p:nvPr/>
          </p:nvSpPr>
          <p:spPr bwMode="auto">
            <a:xfrm rot="5400000">
              <a:off x="4731" y="10535"/>
              <a:ext cx="85" cy="3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446" name="Group 44"/>
            <p:cNvGrpSpPr>
              <a:grpSpLocks noChangeAspect="1"/>
            </p:cNvGrpSpPr>
            <p:nvPr/>
          </p:nvGrpSpPr>
          <p:grpSpPr bwMode="auto">
            <a:xfrm>
              <a:off x="5891" y="7786"/>
              <a:ext cx="3831" cy="3818"/>
              <a:chOff x="1781" y="4091"/>
              <a:chExt cx="5699" cy="5681"/>
            </a:xfrm>
          </p:grpSpPr>
          <p:grpSp>
            <p:nvGrpSpPr>
              <p:cNvPr id="18488" name="Group 64"/>
              <p:cNvGrpSpPr>
                <a:grpSpLocks noChangeAspect="1"/>
              </p:cNvGrpSpPr>
              <p:nvPr/>
            </p:nvGrpSpPr>
            <p:grpSpPr bwMode="auto">
              <a:xfrm>
                <a:off x="1965" y="4100"/>
                <a:ext cx="5515" cy="5642"/>
                <a:chOff x="2040" y="4130"/>
                <a:chExt cx="5515" cy="5642"/>
              </a:xfrm>
            </p:grpSpPr>
            <p:sp>
              <p:nvSpPr>
                <p:cNvPr id="18508" name="Oval 116"/>
                <p:cNvSpPr>
                  <a:spLocks noChangeAspect="1" noChangeArrowheads="1"/>
                </p:cNvSpPr>
                <p:nvPr/>
              </p:nvSpPr>
              <p:spPr bwMode="auto">
                <a:xfrm rot="-2683463">
                  <a:off x="3943" y="4395"/>
                  <a:ext cx="774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09" name="Oval 115"/>
                <p:cNvSpPr>
                  <a:spLocks noChangeAspect="1" noChangeArrowheads="1"/>
                </p:cNvSpPr>
                <p:nvPr/>
              </p:nvSpPr>
              <p:spPr bwMode="auto">
                <a:xfrm rot="-2683463">
                  <a:off x="2067" y="6552"/>
                  <a:ext cx="193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0" name="Oval 114"/>
                <p:cNvSpPr>
                  <a:spLocks noChangeAspect="1" noChangeArrowheads="1"/>
                </p:cNvSpPr>
                <p:nvPr/>
              </p:nvSpPr>
              <p:spPr bwMode="auto">
                <a:xfrm rot="-2683463">
                  <a:off x="3304" y="5122"/>
                  <a:ext cx="579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1" name="Oval 113"/>
                <p:cNvSpPr>
                  <a:spLocks noChangeAspect="1" noChangeArrowheads="1"/>
                </p:cNvSpPr>
                <p:nvPr/>
              </p:nvSpPr>
              <p:spPr bwMode="auto">
                <a:xfrm rot="-2683463">
                  <a:off x="2666" y="5842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2" name="Oval 112"/>
                <p:cNvSpPr>
                  <a:spLocks noChangeAspect="1" noChangeArrowheads="1"/>
                </p:cNvSpPr>
                <p:nvPr/>
              </p:nvSpPr>
              <p:spPr bwMode="auto">
                <a:xfrm rot="-2136650">
                  <a:off x="3999" y="5102"/>
                  <a:ext cx="65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3" name="Oval 111"/>
                <p:cNvSpPr>
                  <a:spLocks noChangeAspect="1" noChangeArrowheads="1"/>
                </p:cNvSpPr>
                <p:nvPr/>
              </p:nvSpPr>
              <p:spPr bwMode="auto">
                <a:xfrm rot="-951477">
                  <a:off x="4102" y="6523"/>
                  <a:ext cx="463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4" name="Oval 110"/>
                <p:cNvSpPr>
                  <a:spLocks noChangeAspect="1" noChangeArrowheads="1"/>
                </p:cNvSpPr>
                <p:nvPr/>
              </p:nvSpPr>
              <p:spPr bwMode="auto">
                <a:xfrm rot="-1631637">
                  <a:off x="4046" y="5811"/>
                  <a:ext cx="541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5" name="Oval 109"/>
                <p:cNvSpPr>
                  <a:spLocks noChangeAspect="1" noChangeArrowheads="1"/>
                </p:cNvSpPr>
                <p:nvPr/>
              </p:nvSpPr>
              <p:spPr bwMode="auto">
                <a:xfrm rot="-1985738">
                  <a:off x="3395" y="5832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6" name="Oval 108"/>
                <p:cNvSpPr>
                  <a:spLocks noChangeAspect="1" noChangeArrowheads="1"/>
                </p:cNvSpPr>
                <p:nvPr/>
              </p:nvSpPr>
              <p:spPr bwMode="auto">
                <a:xfrm rot="-1074072">
                  <a:off x="2740" y="6543"/>
                  <a:ext cx="271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7" name="Oval 107"/>
                <p:cNvSpPr>
                  <a:spLocks noChangeAspect="1" noChangeArrowheads="1"/>
                </p:cNvSpPr>
                <p:nvPr/>
              </p:nvSpPr>
              <p:spPr bwMode="auto">
                <a:xfrm rot="-951250">
                  <a:off x="3437" y="6553"/>
                  <a:ext cx="309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8" name="Oval 106"/>
                <p:cNvSpPr>
                  <a:spLocks noChangeAspect="1" noChangeArrowheads="1"/>
                </p:cNvSpPr>
                <p:nvPr/>
              </p:nvSpPr>
              <p:spPr bwMode="auto">
                <a:xfrm rot="7536650" flipH="1">
                  <a:off x="3271" y="4397"/>
                  <a:ext cx="657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19" name="Oval 105"/>
                <p:cNvSpPr>
                  <a:spLocks noChangeAspect="1" noChangeArrowheads="1"/>
                </p:cNvSpPr>
                <p:nvPr/>
              </p:nvSpPr>
              <p:spPr bwMode="auto">
                <a:xfrm rot="7385738" flipH="1">
                  <a:off x="2675" y="5136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0" name="Oval 104"/>
                <p:cNvSpPr>
                  <a:spLocks noChangeAspect="1" noChangeArrowheads="1"/>
                </p:cNvSpPr>
                <p:nvPr/>
              </p:nvSpPr>
              <p:spPr bwMode="auto">
                <a:xfrm rot="6474072" flipH="1">
                  <a:off x="2021" y="5849"/>
                  <a:ext cx="271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1" name="Oval 103"/>
                <p:cNvSpPr>
                  <a:spLocks noChangeAspect="1" noChangeArrowheads="1"/>
                </p:cNvSpPr>
                <p:nvPr/>
              </p:nvSpPr>
              <p:spPr bwMode="auto">
                <a:xfrm rot="2683463" flipV="1">
                  <a:off x="3916" y="9384"/>
                  <a:ext cx="774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2" name="Oval 102"/>
                <p:cNvSpPr>
                  <a:spLocks noChangeAspect="1" noChangeArrowheads="1"/>
                </p:cNvSpPr>
                <p:nvPr/>
              </p:nvSpPr>
              <p:spPr bwMode="auto">
                <a:xfrm rot="2683463" flipV="1">
                  <a:off x="2040" y="7227"/>
                  <a:ext cx="193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3" name="Oval 101"/>
                <p:cNvSpPr>
                  <a:spLocks noChangeAspect="1" noChangeArrowheads="1"/>
                </p:cNvSpPr>
                <p:nvPr/>
              </p:nvSpPr>
              <p:spPr bwMode="auto">
                <a:xfrm rot="2683463" flipV="1">
                  <a:off x="3277" y="8657"/>
                  <a:ext cx="579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4" name="Oval 100"/>
                <p:cNvSpPr>
                  <a:spLocks noChangeAspect="1" noChangeArrowheads="1"/>
                </p:cNvSpPr>
                <p:nvPr/>
              </p:nvSpPr>
              <p:spPr bwMode="auto">
                <a:xfrm rot="2683463" flipV="1">
                  <a:off x="2639" y="7937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5" name="Oval 99"/>
                <p:cNvSpPr>
                  <a:spLocks noChangeAspect="1" noChangeArrowheads="1"/>
                </p:cNvSpPr>
                <p:nvPr/>
              </p:nvSpPr>
              <p:spPr bwMode="auto">
                <a:xfrm rot="2136650" flipV="1">
                  <a:off x="3972" y="8677"/>
                  <a:ext cx="65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6" name="Oval 98"/>
                <p:cNvSpPr>
                  <a:spLocks noChangeAspect="1" noChangeArrowheads="1"/>
                </p:cNvSpPr>
                <p:nvPr/>
              </p:nvSpPr>
              <p:spPr bwMode="auto">
                <a:xfrm rot="951477" flipV="1">
                  <a:off x="4075" y="7255"/>
                  <a:ext cx="463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7" name="Oval 97"/>
                <p:cNvSpPr>
                  <a:spLocks noChangeAspect="1" noChangeArrowheads="1"/>
                </p:cNvSpPr>
                <p:nvPr/>
              </p:nvSpPr>
              <p:spPr bwMode="auto">
                <a:xfrm rot="1631637" flipV="1">
                  <a:off x="4019" y="7967"/>
                  <a:ext cx="541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8" name="Oval 96"/>
                <p:cNvSpPr>
                  <a:spLocks noChangeAspect="1" noChangeArrowheads="1"/>
                </p:cNvSpPr>
                <p:nvPr/>
              </p:nvSpPr>
              <p:spPr bwMode="auto">
                <a:xfrm rot="1985738" flipV="1">
                  <a:off x="3368" y="7947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29" name="Oval 95"/>
                <p:cNvSpPr>
                  <a:spLocks noChangeAspect="1" noChangeArrowheads="1"/>
                </p:cNvSpPr>
                <p:nvPr/>
              </p:nvSpPr>
              <p:spPr bwMode="auto">
                <a:xfrm rot="1074072" flipV="1">
                  <a:off x="2713" y="7236"/>
                  <a:ext cx="271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0" name="Oval 94"/>
                <p:cNvSpPr>
                  <a:spLocks noChangeAspect="1" noChangeArrowheads="1"/>
                </p:cNvSpPr>
                <p:nvPr/>
              </p:nvSpPr>
              <p:spPr bwMode="auto">
                <a:xfrm rot="951250" flipV="1">
                  <a:off x="3410" y="7226"/>
                  <a:ext cx="309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1" name="Oval 93"/>
                <p:cNvSpPr>
                  <a:spLocks noChangeAspect="1" noChangeArrowheads="1"/>
                </p:cNvSpPr>
                <p:nvPr/>
              </p:nvSpPr>
              <p:spPr bwMode="auto">
                <a:xfrm rot="-7536650" flipH="1" flipV="1">
                  <a:off x="3244" y="9382"/>
                  <a:ext cx="657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2" name="Oval 92"/>
                <p:cNvSpPr>
                  <a:spLocks noChangeAspect="1" noChangeArrowheads="1"/>
                </p:cNvSpPr>
                <p:nvPr/>
              </p:nvSpPr>
              <p:spPr bwMode="auto">
                <a:xfrm rot="-7385738" flipH="1" flipV="1">
                  <a:off x="2648" y="8643"/>
                  <a:ext cx="387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3" name="Oval 91"/>
                <p:cNvSpPr>
                  <a:spLocks noChangeAspect="1" noChangeArrowheads="1"/>
                </p:cNvSpPr>
                <p:nvPr/>
              </p:nvSpPr>
              <p:spPr bwMode="auto">
                <a:xfrm rot="-6474072" flipH="1" flipV="1">
                  <a:off x="1994" y="7930"/>
                  <a:ext cx="271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4" name="Oval 90"/>
                <p:cNvSpPr>
                  <a:spLocks noChangeAspect="1" noChangeArrowheads="1"/>
                </p:cNvSpPr>
                <p:nvPr/>
              </p:nvSpPr>
              <p:spPr bwMode="auto">
                <a:xfrm rot="-2346772">
                  <a:off x="4629" y="4395"/>
                  <a:ext cx="774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5" name="Oval 89"/>
                <p:cNvSpPr>
                  <a:spLocks noChangeAspect="1" noChangeArrowheads="1"/>
                </p:cNvSpPr>
                <p:nvPr/>
              </p:nvSpPr>
              <p:spPr bwMode="auto">
                <a:xfrm rot="-2062796">
                  <a:off x="5305" y="4402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6" name="Oval 88"/>
                <p:cNvSpPr>
                  <a:spLocks noChangeAspect="1" noChangeArrowheads="1"/>
                </p:cNvSpPr>
                <p:nvPr/>
              </p:nvSpPr>
              <p:spPr bwMode="auto">
                <a:xfrm rot="-1453540">
                  <a:off x="5333" y="5129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7" name="Oval 87"/>
                <p:cNvSpPr>
                  <a:spLocks noChangeAspect="1" noChangeArrowheads="1"/>
                </p:cNvSpPr>
                <p:nvPr/>
              </p:nvSpPr>
              <p:spPr bwMode="auto">
                <a:xfrm rot="-1941346">
                  <a:off x="4633" y="5137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8" name="Oval 86"/>
                <p:cNvSpPr>
                  <a:spLocks noChangeAspect="1" noChangeArrowheads="1"/>
                </p:cNvSpPr>
                <p:nvPr/>
              </p:nvSpPr>
              <p:spPr bwMode="auto">
                <a:xfrm rot="-1235563">
                  <a:off x="4714" y="5868"/>
                  <a:ext cx="624" cy="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39" name="Oval 85"/>
                <p:cNvSpPr>
                  <a:spLocks noChangeAspect="1" noChangeArrowheads="1"/>
                </p:cNvSpPr>
                <p:nvPr/>
              </p:nvSpPr>
              <p:spPr bwMode="auto">
                <a:xfrm rot="-1019324">
                  <a:off x="5376" y="5854"/>
                  <a:ext cx="680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0" name="Oval 84"/>
                <p:cNvSpPr>
                  <a:spLocks noChangeAspect="1" noChangeArrowheads="1"/>
                </p:cNvSpPr>
                <p:nvPr/>
              </p:nvSpPr>
              <p:spPr bwMode="auto">
                <a:xfrm rot="-728351">
                  <a:off x="6050" y="5832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1" name="Oval 83"/>
                <p:cNvSpPr>
                  <a:spLocks noChangeAspect="1" noChangeArrowheads="1"/>
                </p:cNvSpPr>
                <p:nvPr/>
              </p:nvSpPr>
              <p:spPr bwMode="auto">
                <a:xfrm rot="-728351">
                  <a:off x="6761" y="5811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2" name="Oval 82"/>
                <p:cNvSpPr>
                  <a:spLocks noChangeAspect="1" noChangeArrowheads="1"/>
                </p:cNvSpPr>
                <p:nvPr/>
              </p:nvSpPr>
              <p:spPr bwMode="auto">
                <a:xfrm rot="-1336729">
                  <a:off x="6016" y="5122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3" name="Oval 81"/>
                <p:cNvSpPr>
                  <a:spLocks noChangeAspect="1" noChangeArrowheads="1"/>
                </p:cNvSpPr>
                <p:nvPr/>
              </p:nvSpPr>
              <p:spPr bwMode="auto">
                <a:xfrm rot="-476409">
                  <a:off x="4690" y="6577"/>
                  <a:ext cx="624" cy="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4" name="Oval 80"/>
                <p:cNvSpPr>
                  <a:spLocks noChangeAspect="1" noChangeArrowheads="1"/>
                </p:cNvSpPr>
                <p:nvPr/>
              </p:nvSpPr>
              <p:spPr bwMode="auto">
                <a:xfrm rot="-476409">
                  <a:off x="5403" y="6562"/>
                  <a:ext cx="680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5" name="Oval 79"/>
                <p:cNvSpPr>
                  <a:spLocks noChangeAspect="1" noChangeArrowheads="1"/>
                </p:cNvSpPr>
                <p:nvPr/>
              </p:nvSpPr>
              <p:spPr bwMode="auto">
                <a:xfrm rot="-349144">
                  <a:off x="6092" y="6558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6" name="Oval 78"/>
                <p:cNvSpPr>
                  <a:spLocks noChangeAspect="1" noChangeArrowheads="1"/>
                </p:cNvSpPr>
                <p:nvPr/>
              </p:nvSpPr>
              <p:spPr bwMode="auto">
                <a:xfrm rot="-290882">
                  <a:off x="6744" y="6528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7" name="Oval 77"/>
                <p:cNvSpPr>
                  <a:spLocks noChangeAspect="1" noChangeArrowheads="1"/>
                </p:cNvSpPr>
                <p:nvPr/>
              </p:nvSpPr>
              <p:spPr bwMode="auto">
                <a:xfrm rot="2346772" flipV="1">
                  <a:off x="4629" y="9424"/>
                  <a:ext cx="774" cy="1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8" name="Oval 76"/>
                <p:cNvSpPr>
                  <a:spLocks noChangeAspect="1" noChangeArrowheads="1"/>
                </p:cNvSpPr>
                <p:nvPr/>
              </p:nvSpPr>
              <p:spPr bwMode="auto">
                <a:xfrm rot="2062796" flipV="1">
                  <a:off x="5305" y="9414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49" name="Oval 75"/>
                <p:cNvSpPr>
                  <a:spLocks noChangeAspect="1" noChangeArrowheads="1"/>
                </p:cNvSpPr>
                <p:nvPr/>
              </p:nvSpPr>
              <p:spPr bwMode="auto">
                <a:xfrm rot="1453540" flipV="1">
                  <a:off x="5333" y="8697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0" name="Oval 74"/>
                <p:cNvSpPr>
                  <a:spLocks noChangeAspect="1" noChangeArrowheads="1"/>
                </p:cNvSpPr>
                <p:nvPr/>
              </p:nvSpPr>
              <p:spPr bwMode="auto">
                <a:xfrm rot="1941346" flipV="1">
                  <a:off x="4633" y="8689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1" name="Oval 73"/>
                <p:cNvSpPr>
                  <a:spLocks noChangeAspect="1" noChangeArrowheads="1"/>
                </p:cNvSpPr>
                <p:nvPr/>
              </p:nvSpPr>
              <p:spPr bwMode="auto">
                <a:xfrm rot="1235563" flipV="1">
                  <a:off x="4714" y="7976"/>
                  <a:ext cx="624" cy="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2" name="Oval 72"/>
                <p:cNvSpPr>
                  <a:spLocks noChangeAspect="1" noChangeArrowheads="1"/>
                </p:cNvSpPr>
                <p:nvPr/>
              </p:nvSpPr>
              <p:spPr bwMode="auto">
                <a:xfrm rot="1019324" flipV="1">
                  <a:off x="5376" y="7981"/>
                  <a:ext cx="680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3" name="Oval 71"/>
                <p:cNvSpPr>
                  <a:spLocks noChangeAspect="1" noChangeArrowheads="1"/>
                </p:cNvSpPr>
                <p:nvPr/>
              </p:nvSpPr>
              <p:spPr bwMode="auto">
                <a:xfrm rot="728351" flipV="1">
                  <a:off x="6050" y="7994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4" name="Oval 70"/>
                <p:cNvSpPr>
                  <a:spLocks noChangeAspect="1" noChangeArrowheads="1"/>
                </p:cNvSpPr>
                <p:nvPr/>
              </p:nvSpPr>
              <p:spPr bwMode="auto">
                <a:xfrm rot="728351" flipV="1">
                  <a:off x="6761" y="8006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5" name="Oval 69"/>
                <p:cNvSpPr>
                  <a:spLocks noChangeAspect="1" noChangeArrowheads="1"/>
                </p:cNvSpPr>
                <p:nvPr/>
              </p:nvSpPr>
              <p:spPr bwMode="auto">
                <a:xfrm rot="1336729" flipV="1">
                  <a:off x="6016" y="8695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6" name="Oval 68"/>
                <p:cNvSpPr>
                  <a:spLocks noChangeAspect="1" noChangeArrowheads="1"/>
                </p:cNvSpPr>
                <p:nvPr/>
              </p:nvSpPr>
              <p:spPr bwMode="auto">
                <a:xfrm rot="476409" flipV="1">
                  <a:off x="4690" y="7268"/>
                  <a:ext cx="624" cy="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7" name="Oval 67"/>
                <p:cNvSpPr>
                  <a:spLocks noChangeAspect="1" noChangeArrowheads="1"/>
                </p:cNvSpPr>
                <p:nvPr/>
              </p:nvSpPr>
              <p:spPr bwMode="auto">
                <a:xfrm rot="476409" flipV="1">
                  <a:off x="5403" y="7274"/>
                  <a:ext cx="680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8" name="Oval 66"/>
                <p:cNvSpPr>
                  <a:spLocks noChangeAspect="1" noChangeArrowheads="1"/>
                </p:cNvSpPr>
                <p:nvPr/>
              </p:nvSpPr>
              <p:spPr bwMode="auto">
                <a:xfrm rot="349144" flipV="1">
                  <a:off x="6092" y="7269"/>
                  <a:ext cx="737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59" name="Oval 65"/>
                <p:cNvSpPr>
                  <a:spLocks noChangeAspect="1" noChangeArrowheads="1"/>
                </p:cNvSpPr>
                <p:nvPr/>
              </p:nvSpPr>
              <p:spPr bwMode="auto">
                <a:xfrm rot="290882" flipV="1">
                  <a:off x="6744" y="7290"/>
                  <a:ext cx="794" cy="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66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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nl-BE" altLang="fr-FR" sz="24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489" name="Group 45"/>
              <p:cNvGrpSpPr>
                <a:grpSpLocks noChangeAspect="1"/>
              </p:cNvGrpSpPr>
              <p:nvPr/>
            </p:nvGrpSpPr>
            <p:grpSpPr bwMode="auto">
              <a:xfrm>
                <a:off x="1781" y="4091"/>
                <a:ext cx="5671" cy="5681"/>
                <a:chOff x="1828" y="4103"/>
                <a:chExt cx="5671" cy="5681"/>
              </a:xfrm>
            </p:grpSpPr>
            <p:sp>
              <p:nvSpPr>
                <p:cNvPr id="18490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828" y="5528"/>
                  <a:ext cx="1" cy="28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1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537" y="4818"/>
                  <a:ext cx="1" cy="42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2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3245" y="4103"/>
                  <a:ext cx="2" cy="5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3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3954" y="4103"/>
                  <a:ext cx="2" cy="5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4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663" y="4103"/>
                  <a:ext cx="3" cy="5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5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5371" y="4109"/>
                  <a:ext cx="2" cy="56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6080" y="4109"/>
                  <a:ext cx="2" cy="56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7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6789" y="4819"/>
                  <a:ext cx="1" cy="42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8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7498" y="5527"/>
                  <a:ext cx="1" cy="28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99" name="Line 5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2" y="8366"/>
                  <a:ext cx="1" cy="2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0" name="Line 5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22" y="6907"/>
                  <a:ext cx="1" cy="43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1" name="Line 5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0" y="5532"/>
                  <a:ext cx="1" cy="56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2" name="Line 5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0" y="4823"/>
                  <a:ext cx="1" cy="56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3" name="Line 5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59" y="4113"/>
                  <a:ext cx="3" cy="56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4" name="Line 4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6" y="3405"/>
                  <a:ext cx="1" cy="56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5" name="Line 4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6" y="2696"/>
                  <a:ext cx="1" cy="56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6" name="Line 4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2" y="2693"/>
                  <a:ext cx="1" cy="42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07" name="Line 4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63" y="2691"/>
                  <a:ext cx="1" cy="28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8447" name="Oval 43"/>
            <p:cNvSpPr>
              <a:spLocks noChangeArrowheads="1"/>
            </p:cNvSpPr>
            <p:nvPr/>
          </p:nvSpPr>
          <p:spPr bwMode="auto">
            <a:xfrm>
              <a:off x="5786" y="9599"/>
              <a:ext cx="187" cy="1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48" name="Line 41"/>
            <p:cNvSpPr>
              <a:spLocks noChangeShapeType="1"/>
            </p:cNvSpPr>
            <p:nvPr/>
          </p:nvSpPr>
          <p:spPr bwMode="auto">
            <a:xfrm>
              <a:off x="2454" y="9995"/>
              <a:ext cx="5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49" name="Line 40"/>
            <p:cNvSpPr>
              <a:spLocks noChangeShapeType="1"/>
            </p:cNvSpPr>
            <p:nvPr/>
          </p:nvSpPr>
          <p:spPr bwMode="auto">
            <a:xfrm>
              <a:off x="3049" y="9994"/>
              <a:ext cx="5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0" name="Line 39"/>
            <p:cNvSpPr>
              <a:spLocks noChangeShapeType="1"/>
            </p:cNvSpPr>
            <p:nvPr/>
          </p:nvSpPr>
          <p:spPr bwMode="auto">
            <a:xfrm>
              <a:off x="1978" y="9998"/>
              <a:ext cx="4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1" name="Line 38"/>
            <p:cNvSpPr>
              <a:spLocks noChangeShapeType="1"/>
            </p:cNvSpPr>
            <p:nvPr/>
          </p:nvSpPr>
          <p:spPr bwMode="auto">
            <a:xfrm>
              <a:off x="3644" y="10000"/>
              <a:ext cx="5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2" name="Line 37"/>
            <p:cNvSpPr>
              <a:spLocks noChangeShapeType="1"/>
            </p:cNvSpPr>
            <p:nvPr/>
          </p:nvSpPr>
          <p:spPr bwMode="auto">
            <a:xfrm>
              <a:off x="4239" y="9999"/>
              <a:ext cx="5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3" name="Oval 36"/>
            <p:cNvSpPr>
              <a:spLocks noChangeArrowheads="1"/>
            </p:cNvSpPr>
            <p:nvPr/>
          </p:nvSpPr>
          <p:spPr bwMode="auto">
            <a:xfrm>
              <a:off x="2379" y="4209"/>
              <a:ext cx="135" cy="143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54" name="Rectangle 35"/>
            <p:cNvSpPr>
              <a:spLocks noChangeArrowheads="1"/>
            </p:cNvSpPr>
            <p:nvPr/>
          </p:nvSpPr>
          <p:spPr bwMode="auto">
            <a:xfrm>
              <a:off x="2379" y="6501"/>
              <a:ext cx="135" cy="24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55" name="Rectangle 34"/>
            <p:cNvSpPr>
              <a:spLocks noChangeArrowheads="1"/>
            </p:cNvSpPr>
            <p:nvPr/>
          </p:nvSpPr>
          <p:spPr bwMode="auto">
            <a:xfrm>
              <a:off x="2320" y="8867"/>
              <a:ext cx="238" cy="2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56" name="Line 33"/>
            <p:cNvSpPr>
              <a:spLocks noChangeShapeType="1"/>
            </p:cNvSpPr>
            <p:nvPr/>
          </p:nvSpPr>
          <p:spPr bwMode="auto">
            <a:xfrm>
              <a:off x="2454" y="5439"/>
              <a:ext cx="1785" cy="45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7" name="Line 32"/>
            <p:cNvSpPr>
              <a:spLocks noChangeShapeType="1"/>
            </p:cNvSpPr>
            <p:nvPr/>
          </p:nvSpPr>
          <p:spPr bwMode="auto">
            <a:xfrm>
              <a:off x="2454" y="5425"/>
              <a:ext cx="2380" cy="45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8" name="Line 31"/>
            <p:cNvSpPr>
              <a:spLocks noChangeShapeType="1"/>
            </p:cNvSpPr>
            <p:nvPr/>
          </p:nvSpPr>
          <p:spPr bwMode="auto">
            <a:xfrm>
              <a:off x="2454" y="4469"/>
              <a:ext cx="2380" cy="55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59" name="Line 30"/>
            <p:cNvSpPr>
              <a:spLocks noChangeShapeType="1"/>
            </p:cNvSpPr>
            <p:nvPr/>
          </p:nvSpPr>
          <p:spPr bwMode="auto">
            <a:xfrm>
              <a:off x="2454" y="4469"/>
              <a:ext cx="1785" cy="55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H="1" flipV="1">
              <a:off x="4835" y="10009"/>
              <a:ext cx="146" cy="7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1" name="Line 28"/>
            <p:cNvSpPr>
              <a:spLocks noChangeShapeType="1"/>
            </p:cNvSpPr>
            <p:nvPr/>
          </p:nvSpPr>
          <p:spPr bwMode="auto">
            <a:xfrm flipH="1" flipV="1">
              <a:off x="4239" y="9998"/>
              <a:ext cx="742" cy="7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2" name="Line 27"/>
            <p:cNvSpPr>
              <a:spLocks noChangeShapeType="1"/>
            </p:cNvSpPr>
            <p:nvPr/>
          </p:nvSpPr>
          <p:spPr bwMode="auto">
            <a:xfrm flipH="1" flipV="1">
              <a:off x="4239" y="9974"/>
              <a:ext cx="357" cy="7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3" name="Line 26"/>
            <p:cNvSpPr>
              <a:spLocks noChangeShapeType="1"/>
            </p:cNvSpPr>
            <p:nvPr/>
          </p:nvSpPr>
          <p:spPr bwMode="auto">
            <a:xfrm flipV="1">
              <a:off x="4596" y="9994"/>
              <a:ext cx="238" cy="7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4" name="Oval 25"/>
            <p:cNvSpPr>
              <a:spLocks noChangeArrowheads="1"/>
            </p:cNvSpPr>
            <p:nvPr/>
          </p:nvSpPr>
          <p:spPr bwMode="auto">
            <a:xfrm rot="5400000">
              <a:off x="3389" y="10653"/>
              <a:ext cx="85" cy="1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nl-BE" altLang="fr-FR" sz="2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65" name="Line 24"/>
            <p:cNvSpPr>
              <a:spLocks noChangeShapeType="1"/>
            </p:cNvSpPr>
            <p:nvPr/>
          </p:nvSpPr>
          <p:spPr bwMode="auto">
            <a:xfrm>
              <a:off x="3168" y="7829"/>
              <a:ext cx="476" cy="21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6" name="Line 23"/>
            <p:cNvSpPr>
              <a:spLocks noChangeShapeType="1"/>
            </p:cNvSpPr>
            <p:nvPr/>
          </p:nvSpPr>
          <p:spPr bwMode="auto">
            <a:xfrm>
              <a:off x="2811" y="7941"/>
              <a:ext cx="238" cy="203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7" name="Line 22"/>
            <p:cNvSpPr>
              <a:spLocks noChangeShapeType="1"/>
            </p:cNvSpPr>
            <p:nvPr/>
          </p:nvSpPr>
          <p:spPr bwMode="auto">
            <a:xfrm>
              <a:off x="2811" y="8202"/>
              <a:ext cx="238" cy="177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8" name="Line 21"/>
            <p:cNvSpPr>
              <a:spLocks noChangeShapeType="1"/>
            </p:cNvSpPr>
            <p:nvPr/>
          </p:nvSpPr>
          <p:spPr bwMode="auto">
            <a:xfrm>
              <a:off x="2930" y="7429"/>
              <a:ext cx="714" cy="25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69" name="Line 20"/>
            <p:cNvSpPr>
              <a:spLocks noChangeShapeType="1"/>
            </p:cNvSpPr>
            <p:nvPr/>
          </p:nvSpPr>
          <p:spPr bwMode="auto">
            <a:xfrm flipH="1" flipV="1">
              <a:off x="3049" y="9998"/>
              <a:ext cx="298" cy="70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0" name="Line 19"/>
            <p:cNvSpPr>
              <a:spLocks noChangeShapeType="1"/>
            </p:cNvSpPr>
            <p:nvPr/>
          </p:nvSpPr>
          <p:spPr bwMode="auto">
            <a:xfrm flipV="1">
              <a:off x="3517" y="10001"/>
              <a:ext cx="127" cy="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1" name="Line 18"/>
            <p:cNvSpPr>
              <a:spLocks noChangeShapeType="1"/>
            </p:cNvSpPr>
            <p:nvPr/>
          </p:nvSpPr>
          <p:spPr bwMode="auto">
            <a:xfrm flipH="1" flipV="1">
              <a:off x="3049" y="9960"/>
              <a:ext cx="468" cy="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2" name="Line 17"/>
            <p:cNvSpPr>
              <a:spLocks noChangeShapeType="1"/>
            </p:cNvSpPr>
            <p:nvPr/>
          </p:nvSpPr>
          <p:spPr bwMode="auto">
            <a:xfrm flipH="1">
              <a:off x="3347" y="10009"/>
              <a:ext cx="298" cy="6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3" name="Text Box 16"/>
            <p:cNvSpPr txBox="1">
              <a:spLocks noChangeArrowheads="1"/>
            </p:cNvSpPr>
            <p:nvPr/>
          </p:nvSpPr>
          <p:spPr bwMode="auto">
            <a:xfrm>
              <a:off x="1574" y="8569"/>
              <a:ext cx="1045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just"/>
              <a:r>
                <a:rPr lang="en-US" altLang="fr-FR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LLT</a:t>
              </a:r>
              <a:endParaRPr lang="en-US" altLang="fr-FR" sz="48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74" name="Text Box 15"/>
            <p:cNvSpPr txBox="1">
              <a:spLocks noChangeArrowheads="1"/>
            </p:cNvSpPr>
            <p:nvPr/>
          </p:nvSpPr>
          <p:spPr bwMode="auto">
            <a:xfrm>
              <a:off x="2883" y="4523"/>
              <a:ext cx="1504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/>
              <a:r>
                <a:rPr lang="en-US" altLang="fr-FR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Sodium layer</a:t>
              </a:r>
              <a:endParaRPr lang="en-US" altLang="fr-FR" sz="4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75" name="Text Box 13"/>
            <p:cNvSpPr txBox="1">
              <a:spLocks noChangeArrowheads="1"/>
            </p:cNvSpPr>
            <p:nvPr/>
          </p:nvSpPr>
          <p:spPr bwMode="auto">
            <a:xfrm>
              <a:off x="1236" y="10363"/>
              <a:ext cx="1528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just"/>
              <a:r>
                <a:rPr lang="en-US" altLang="fr-FR" sz="1200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Detector plane</a:t>
              </a:r>
              <a:endParaRPr lang="en-US" altLang="fr-FR" sz="44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76" name="Line 12"/>
            <p:cNvSpPr>
              <a:spLocks noChangeShapeType="1"/>
            </p:cNvSpPr>
            <p:nvPr/>
          </p:nvSpPr>
          <p:spPr bwMode="auto">
            <a:xfrm>
              <a:off x="2619" y="10726"/>
              <a:ext cx="4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7" name="Line 11"/>
            <p:cNvSpPr>
              <a:spLocks noChangeShapeType="1"/>
            </p:cNvSpPr>
            <p:nvPr/>
          </p:nvSpPr>
          <p:spPr bwMode="auto">
            <a:xfrm>
              <a:off x="3645" y="10726"/>
              <a:ext cx="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8" name="Line 10"/>
            <p:cNvSpPr>
              <a:spLocks noChangeShapeType="1"/>
            </p:cNvSpPr>
            <p:nvPr/>
          </p:nvSpPr>
          <p:spPr bwMode="auto">
            <a:xfrm>
              <a:off x="4239" y="4390"/>
              <a:ext cx="0" cy="1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79" name="Text Box 9"/>
            <p:cNvSpPr txBox="1">
              <a:spLocks noChangeArrowheads="1"/>
            </p:cNvSpPr>
            <p:nvPr/>
          </p:nvSpPr>
          <p:spPr bwMode="auto">
            <a:xfrm>
              <a:off x="4162" y="4406"/>
              <a:ext cx="1995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r>
                <a:rPr lang="en-US" altLang="fr-FR" sz="1600" b="1" i="1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 ~ 10km</a:t>
              </a:r>
              <a:endParaRPr lang="en-US" alt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80" name="Line 8"/>
            <p:cNvSpPr>
              <a:spLocks noChangeShapeType="1"/>
            </p:cNvSpPr>
            <p:nvPr/>
          </p:nvSpPr>
          <p:spPr bwMode="auto">
            <a:xfrm flipV="1">
              <a:off x="4549" y="4967"/>
              <a:ext cx="1" cy="16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81" name="Line 7"/>
            <p:cNvSpPr>
              <a:spLocks noChangeShapeType="1"/>
            </p:cNvSpPr>
            <p:nvPr/>
          </p:nvSpPr>
          <p:spPr bwMode="auto">
            <a:xfrm>
              <a:off x="4549" y="6650"/>
              <a:ext cx="1" cy="7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82" name="Text Box 6"/>
            <p:cNvSpPr txBox="1">
              <a:spLocks noChangeArrowheads="1"/>
            </p:cNvSpPr>
            <p:nvPr/>
          </p:nvSpPr>
          <p:spPr bwMode="auto">
            <a:xfrm>
              <a:off x="4596" y="6650"/>
              <a:ext cx="1957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just"/>
              <a:r>
                <a:rPr lang="en-US" altLang="fr-FR" sz="1600" b="1" i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 ~ 80km</a:t>
              </a:r>
              <a:endParaRPr lang="en-US" altLang="fr-FR" sz="54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83" name="Line 5"/>
            <p:cNvSpPr>
              <a:spLocks noChangeShapeType="1"/>
            </p:cNvSpPr>
            <p:nvPr/>
          </p:nvSpPr>
          <p:spPr bwMode="auto">
            <a:xfrm flipV="1">
              <a:off x="2410" y="11039"/>
              <a:ext cx="24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84" name="Text Box 4"/>
            <p:cNvSpPr txBox="1">
              <a:spLocks noChangeArrowheads="1"/>
            </p:cNvSpPr>
            <p:nvPr/>
          </p:nvSpPr>
          <p:spPr bwMode="auto">
            <a:xfrm>
              <a:off x="2623" y="11156"/>
              <a:ext cx="2312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/>
              <a:r>
                <a:rPr lang="en-US" altLang="fr-FR" sz="1200" b="1" i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Distance from launch site</a:t>
              </a:r>
              <a:endParaRPr lang="en-US" altLang="fr-FR" sz="44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85" name="Line 3"/>
            <p:cNvSpPr>
              <a:spLocks noChangeShapeType="1"/>
            </p:cNvSpPr>
            <p:nvPr/>
          </p:nvSpPr>
          <p:spPr bwMode="auto">
            <a:xfrm>
              <a:off x="2410" y="10971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86" name="Text Box 2"/>
            <p:cNvSpPr txBox="1">
              <a:spLocks noChangeArrowheads="1"/>
            </p:cNvSpPr>
            <p:nvPr/>
          </p:nvSpPr>
          <p:spPr bwMode="auto">
            <a:xfrm>
              <a:off x="1349" y="9594"/>
              <a:ext cx="1165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just"/>
              <a:r>
                <a:rPr lang="en-US" altLang="fr-FR" sz="1200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Pupil plane</a:t>
              </a:r>
              <a:endParaRPr lang="en-US" altLang="fr-FR" sz="44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87" name="Text Box 6"/>
            <p:cNvSpPr txBox="1">
              <a:spLocks noChangeArrowheads="1"/>
            </p:cNvSpPr>
            <p:nvPr/>
          </p:nvSpPr>
          <p:spPr bwMode="auto">
            <a:xfrm>
              <a:off x="6553" y="6993"/>
              <a:ext cx="3005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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/>
              <a:r>
                <a:rPr lang="en-US" altLang="fr-FR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Predicted spot elongation pattern</a:t>
              </a:r>
              <a:endParaRPr lang="en-US" altLang="fr-FR" sz="48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Title 1"/>
          <p:cNvSpPr txBox="1">
            <a:spLocks/>
          </p:cNvSpPr>
          <p:nvPr/>
        </p:nvSpPr>
        <p:spPr>
          <a:xfrm>
            <a:off x="0" y="378698"/>
            <a:ext cx="9081964" cy="633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 smtClean="0"/>
              <a:t>Need for Large Visible AO WFS Detector to sample spot elongation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6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Add an </a:t>
            </a:r>
            <a:r>
              <a:rPr lang="en-US" sz="36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optical transfer </a:t>
            </a:r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function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924" y="1107978"/>
            <a:ext cx="5179076" cy="49580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3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Two approaches:</a:t>
            </a:r>
          </a:p>
          <a:p>
            <a:pPr>
              <a:buNone/>
            </a:pPr>
            <a:endParaRPr lang="en-US" sz="1100" b="1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>
              <a:buNone/>
            </a:pPr>
            <a:r>
              <a:rPr lang="en-US" sz="24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1/ Two levels of micro lenses</a:t>
            </a:r>
          </a:p>
          <a:p>
            <a:pPr>
              <a:buNone/>
            </a:pP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</a:t>
            </a:r>
            <a:r>
              <a:rPr lang="en-US" sz="2400" b="1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second array of cylindrical µlenses</a:t>
            </a:r>
          </a:p>
          <a:p>
            <a:pPr>
              <a:buNone/>
            </a:pPr>
            <a:endParaRPr lang="en-US" sz="24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>
              <a:buNone/>
            </a:pPr>
            <a:r>
              <a:rPr lang="en-US" sz="24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2/ Beams remapping</a:t>
            </a:r>
          </a:p>
          <a:p>
            <a:pPr>
              <a:buNone/>
            </a:pPr>
            <a:r>
              <a:rPr 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</a:t>
            </a: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inspired of PIAA or ACAD concepts</a:t>
            </a:r>
          </a:p>
          <a:p>
            <a:pPr>
              <a:buNone/>
            </a:pP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</a:t>
            </a: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 set of optics after the first µlens array</a:t>
            </a:r>
            <a:endParaRPr lang="en-US" sz="2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>
              <a:buNone/>
            </a:pPr>
            <a:endParaRPr lang="en-US" sz="2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C2B7-B35C-4B0F-9932-E187E62D73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b="7347"/>
          <a:stretch/>
        </p:blipFill>
        <p:spPr>
          <a:xfrm>
            <a:off x="5003799" y="1607592"/>
            <a:ext cx="3911603" cy="35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1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Solution #1: Two levels of µlenses</a:t>
            </a:r>
            <a:endParaRPr lang="en-GB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59315"/>
            <a:ext cx="7848872" cy="9635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µlenses solution – preliminary Zemax model</a:t>
            </a:r>
          </a:p>
          <a:p>
            <a:pPr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	µlens diameter 200µm. Focal length 1.8mm. </a:t>
            </a:r>
            <a:endParaRPr lang="en-US" sz="2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C2B7-B35C-4B0F-9932-E187E62D732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e 12"/>
          <p:cNvGrpSpPr/>
          <p:nvPr/>
        </p:nvGrpSpPr>
        <p:grpSpPr>
          <a:xfrm>
            <a:off x="803620" y="2264230"/>
            <a:ext cx="3518009" cy="2123819"/>
            <a:chOff x="803620" y="2264230"/>
            <a:chExt cx="3518009" cy="212381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r="52218"/>
            <a:stretch/>
          </p:blipFill>
          <p:spPr>
            <a:xfrm>
              <a:off x="803620" y="2264230"/>
              <a:ext cx="3518009" cy="212381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07971" y="3799114"/>
              <a:ext cx="413658" cy="293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03621" y="4616696"/>
            <a:ext cx="3528894" cy="2104780"/>
            <a:chOff x="803621" y="4616696"/>
            <a:chExt cx="3528894" cy="210478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r="52070"/>
            <a:stretch/>
          </p:blipFill>
          <p:spPr>
            <a:xfrm>
              <a:off x="803621" y="4616696"/>
              <a:ext cx="3528894" cy="21047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918857" y="5522128"/>
              <a:ext cx="413658" cy="293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990599" y="5421087"/>
            <a:ext cx="76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400µm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0600" y="2362200"/>
            <a:ext cx="2590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Classical </a:t>
            </a:r>
            <a:r>
              <a:rPr lang="en-US" sz="1600" dirty="0" smtClean="0">
                <a:solidFill>
                  <a:schemeClr val="bg1"/>
                </a:solidFill>
              </a:rPr>
              <a:t>µlens (pupil plane)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3620" y="3564895"/>
            <a:ext cx="130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Extended </a:t>
            </a:r>
            <a:r>
              <a:rPr lang="fr-FR" sz="1050" dirty="0" err="1" smtClean="0">
                <a:solidFill>
                  <a:schemeClr val="bg1"/>
                </a:solidFill>
              </a:rPr>
              <a:t>object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79980" y="3586490"/>
            <a:ext cx="130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Extended image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759315"/>
            <a:ext cx="8556171" cy="15049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µlenses solution – preliminary Zemax model</a:t>
            </a:r>
          </a:p>
          <a:p>
            <a:pPr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	µlens diameter 200µm. Focal length 1.8mm. </a:t>
            </a:r>
          </a:p>
          <a:p>
            <a:pPr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	Additional set of cylindrical µlens array before the detector</a:t>
            </a:r>
            <a:endParaRPr lang="en-US" sz="2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C2B7-B35C-4B0F-9932-E187E62D732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803620" y="2264230"/>
            <a:ext cx="7362571" cy="4457246"/>
            <a:chOff x="1098823" y="1960033"/>
            <a:chExt cx="6946354" cy="420527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823" y="1960033"/>
              <a:ext cx="6946354" cy="200375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823" y="4179510"/>
              <a:ext cx="6946354" cy="1985794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990600" y="2362200"/>
            <a:ext cx="2590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Classical </a:t>
            </a:r>
            <a:r>
              <a:rPr lang="en-US" sz="1600" dirty="0" smtClean="0">
                <a:solidFill>
                  <a:schemeClr val="bg1"/>
                </a:solidFill>
              </a:rPr>
              <a:t>µlens (pupil plane)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75513" y="2362200"/>
            <a:ext cx="243976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Cylindrical µlens (off pupil)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0599" y="5421087"/>
            <a:ext cx="76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400µm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44143" y="5442860"/>
            <a:ext cx="76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40µm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3620" y="3564895"/>
            <a:ext cx="130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Extended </a:t>
            </a:r>
            <a:r>
              <a:rPr lang="fr-FR" sz="1050" dirty="0" err="1" smtClean="0">
                <a:solidFill>
                  <a:schemeClr val="bg1"/>
                </a:solidFill>
              </a:rPr>
              <a:t>object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79980" y="3586490"/>
            <a:ext cx="1304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Extended image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981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Solution #1: Two levels of µlenses</a:t>
            </a:r>
            <a:endParaRPr lang="en-GB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2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759315"/>
            <a:ext cx="8556171" cy="15049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µlenses solution – preliminary Zemax model</a:t>
            </a:r>
          </a:p>
          <a:p>
            <a:pPr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	µlens diameter 200µm. Focal length 1.8mm. </a:t>
            </a:r>
          </a:p>
          <a:p>
            <a:pPr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		Additional set of cylindrical µlens array before the detector</a:t>
            </a:r>
            <a:endParaRPr lang="en-US" sz="2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195" y="2397242"/>
            <a:ext cx="8217923" cy="141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Currently building the Zemax model</a:t>
            </a:r>
          </a:p>
          <a:p>
            <a:pPr>
              <a:buNone/>
            </a:pPr>
            <a:r>
              <a:rPr lang="en-US" sz="2100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		 Calculate cylindrical shape of each µlens</a:t>
            </a:r>
          </a:p>
          <a:p>
            <a:pPr>
              <a:buNone/>
            </a:pPr>
            <a:r>
              <a:rPr lang="en-US" sz="2100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		 </a:t>
            </a:r>
            <a:r>
              <a:rPr lang="en-US" sz="2100" dirty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Perform exhaustive performance </a:t>
            </a:r>
            <a:r>
              <a:rPr lang="en-US" sz="2100" dirty="0" smtClean="0">
                <a:latin typeface="Adobe Song Std L" panose="02020300000000000000" pitchFamily="18" charset="-128"/>
                <a:ea typeface="Adobe Song Std L" panose="02020300000000000000" pitchFamily="18" charset="-128"/>
                <a:sym typeface="Wingdings" panose="05000000000000000000" pitchFamily="2" charset="2"/>
              </a:rPr>
              <a:t>simulation – response to aberrations</a:t>
            </a:r>
            <a:endParaRPr lang="en-US" sz="21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2324"/>
            <a:ext cx="4505918" cy="26884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93" y="4594638"/>
            <a:ext cx="3169469" cy="1549786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 flipV="1">
            <a:off x="3744686" y="4351514"/>
            <a:ext cx="1828208" cy="229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41914" y="4351514"/>
            <a:ext cx="402771" cy="187828"/>
          </a:xfrm>
          <a:prstGeom prst="rect">
            <a:avLst/>
          </a:prstGeom>
          <a:noFill/>
          <a:ln>
            <a:solidFill>
              <a:srgbClr val="F8D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3744686" y="4539342"/>
            <a:ext cx="1828207" cy="1605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72894" y="4580891"/>
            <a:ext cx="3169468" cy="1563533"/>
          </a:xfrm>
          <a:prstGeom prst="rect">
            <a:avLst/>
          </a:prstGeom>
          <a:noFill/>
          <a:ln>
            <a:solidFill>
              <a:srgbClr val="F8D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5807591" y="3645795"/>
            <a:ext cx="2867528" cy="141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74x74 sub pupils model </a:t>
            </a:r>
          </a:p>
          <a:p>
            <a:pPr>
              <a:buFont typeface="Arial" pitchFamily="34" charset="0"/>
              <a:buNone/>
            </a:pPr>
            <a:endParaRPr lang="en-US" sz="20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981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Solution #1: Two levels of µlenses</a:t>
            </a:r>
            <a:endParaRPr lang="en-GB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7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4" y="4375385"/>
            <a:ext cx="8317376" cy="19431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52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Towards efficient instrumentation</a:t>
            </a:r>
            <a:endParaRPr lang="en-US" sz="3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CF00-4726-904E-A818-38AFD665A8C5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b="30951"/>
          <a:stretch/>
        </p:blipFill>
        <p:spPr>
          <a:xfrm>
            <a:off x="369424" y="977455"/>
            <a:ext cx="8317376" cy="29239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14500" y="1228294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Collimator: 4 lenses</a:t>
            </a:r>
            <a:endParaRPr lang="en-US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76850" y="2099206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Camera: 6 lenses</a:t>
            </a:r>
            <a:endParaRPr lang="en-US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22308" y="1653758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Grating</a:t>
            </a:r>
            <a:endParaRPr lang="en-US" i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310063" y="4375385"/>
            <a:ext cx="4376737" cy="1943100"/>
            <a:chOff x="2247900" y="4348382"/>
            <a:chExt cx="4376737" cy="19431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9362" y="4348382"/>
              <a:ext cx="4105275" cy="19431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247900" y="4465653"/>
              <a:ext cx="302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No</a:t>
              </a:r>
              <a:r>
                <a:rPr lang="en-US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collimator</a:t>
              </a:r>
              <a:endParaRPr lang="en-US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309812" y="5769918"/>
              <a:ext cx="302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Camera: 1 freeform(!)</a:t>
              </a:r>
              <a:endParaRPr lang="en-US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110162" y="5059150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Grating</a:t>
              </a:r>
              <a:endParaRPr lang="en-US" i="1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>
            <a:off x="5119615" y="2231589"/>
            <a:ext cx="196432" cy="4833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877050" y="2468538"/>
            <a:ext cx="1" cy="3865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3228975" y="1627831"/>
            <a:ext cx="1" cy="3865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000751" y="1027162"/>
            <a:ext cx="25717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From Cuby+ 2006 includ. </a:t>
            </a:r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Hugot</a:t>
            </a:r>
            <a:endParaRPr lang="en-US" sz="14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00944" y="4600506"/>
            <a:ext cx="2806138" cy="147732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Only 2 mirrors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Volume 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gain x5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Throughput 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gain 20%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No chromaticity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Simplified AIT phase </a:t>
            </a:r>
            <a:endParaRPr lang="en-US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65150" y="3562887"/>
            <a:ext cx="170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Length: 2.0 m</a:t>
            </a:r>
            <a:endParaRPr lang="en-US" sz="14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89421" y="4438994"/>
            <a:ext cx="1656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Length: 0.6m</a:t>
            </a:r>
            <a:endParaRPr lang="en-US" sz="14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16270" y="2906974"/>
            <a:ext cx="197548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Conventional spectrograph</a:t>
            </a:r>
            <a:endParaRPr lang="en-US" sz="1600" b="1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3" name="Flèche droite à entaille 22"/>
          <p:cNvSpPr/>
          <p:nvPr/>
        </p:nvSpPr>
        <p:spPr>
          <a:xfrm rot="5400000">
            <a:off x="1754923" y="3712336"/>
            <a:ext cx="898178" cy="731373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49" y="110359"/>
            <a:ext cx="1098399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</TotalTime>
  <Words>893</Words>
  <Application>Microsoft Office PowerPoint</Application>
  <PresentationFormat>On-screen Show (4:3)</PresentationFormat>
  <Paragraphs>271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Song Std L</vt:lpstr>
      <vt:lpstr>MS PGothic</vt:lpstr>
      <vt:lpstr>Arial</vt:lpstr>
      <vt:lpstr>Calibri</vt:lpstr>
      <vt:lpstr>Corbel</vt:lpstr>
      <vt:lpstr>Symbol</vt:lpstr>
      <vt:lpstr>Times New Roman</vt:lpstr>
      <vt:lpstr>Verdana</vt:lpstr>
      <vt:lpstr>Wingdings</vt:lpstr>
      <vt:lpstr>Aube</vt:lpstr>
      <vt:lpstr>PowerPoint Presentation</vt:lpstr>
      <vt:lpstr>The Era of Giants: challenges</vt:lpstr>
      <vt:lpstr>The Era of Giants: challenges</vt:lpstr>
      <vt:lpstr>PowerPoint Presentation</vt:lpstr>
      <vt:lpstr>Add an optical transfer function</vt:lpstr>
      <vt:lpstr>Solution #1: Two levels of µlenses</vt:lpstr>
      <vt:lpstr>Solution #1: Two levels of µlenses</vt:lpstr>
      <vt:lpstr>Solution #1: Two levels of µlenses</vt:lpstr>
      <vt:lpstr>Towards efficient instrumentation</vt:lpstr>
      <vt:lpstr>The price to pay</vt:lpstr>
      <vt:lpstr>Breakthrough point</vt:lpstr>
      <vt:lpstr>MISSion:</vt:lpstr>
      <vt:lpstr>LAM in the MISS project</vt:lpstr>
      <vt:lpstr>ICARUS</vt:lpstr>
      <vt:lpstr>ICARUS / MISS complementarities</vt:lpstr>
      <vt:lpstr>MISS: a multi-disciplinary impact</vt:lpstr>
      <vt:lpstr>MISS / LAM rough budget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Anaïs Bernard</dc:creator>
  <cp:lastModifiedBy>Gabby Kroes</cp:lastModifiedBy>
  <cp:revision>1150</cp:revision>
  <cp:lastPrinted>2015-04-01T11:30:20Z</cp:lastPrinted>
  <dcterms:created xsi:type="dcterms:W3CDTF">2015-03-25T16:51:16Z</dcterms:created>
  <dcterms:modified xsi:type="dcterms:W3CDTF">2016-01-21T12:50:03Z</dcterms:modified>
</cp:coreProperties>
</file>