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57" r:id="rId2"/>
  </p:sldMasterIdLst>
  <p:notesMasterIdLst>
    <p:notesMasterId r:id="rId21"/>
  </p:notesMasterIdLst>
  <p:sldIdLst>
    <p:sldId id="260" r:id="rId3"/>
    <p:sldId id="372" r:id="rId4"/>
    <p:sldId id="373" r:id="rId5"/>
    <p:sldId id="374" r:id="rId6"/>
    <p:sldId id="367" r:id="rId7"/>
    <p:sldId id="331" r:id="rId8"/>
    <p:sldId id="366" r:id="rId9"/>
    <p:sldId id="368" r:id="rId10"/>
    <p:sldId id="350" r:id="rId11"/>
    <p:sldId id="360" r:id="rId12"/>
    <p:sldId id="361" r:id="rId13"/>
    <p:sldId id="362" r:id="rId14"/>
    <p:sldId id="363" r:id="rId15"/>
    <p:sldId id="365" r:id="rId16"/>
    <p:sldId id="364" r:id="rId17"/>
    <p:sldId id="369" r:id="rId18"/>
    <p:sldId id="370" r:id="rId19"/>
    <p:sldId id="375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75791"/>
    <a:srgbClr val="8CADD4"/>
    <a:srgbClr val="01425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027" autoAdjust="0"/>
    <p:restoredTop sz="88608" autoAdjust="0"/>
  </p:normalViewPr>
  <p:slideViewPr>
    <p:cSldViewPr>
      <p:cViewPr varScale="1">
        <p:scale>
          <a:sx n="79" d="100"/>
          <a:sy n="79" d="100"/>
        </p:scale>
        <p:origin x="1781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3414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F850C09-8337-40F0-9AAF-0FA534A58CF7}" type="datetimeFigureOut">
              <a:rPr lang="en-GB" smtClean="0"/>
              <a:t>21/01/2016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94CA389-45B4-4EF7-929A-63D27BE4F8D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149709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4CA389-45B4-4EF7-929A-63D27BE4F8DB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0474806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4CA389-45B4-4EF7-929A-63D27BE4F8DB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717249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idx="1"/>
          </p:nvPr>
        </p:nvSpPr>
        <p:spPr>
          <a:xfrm>
            <a:off x="457200" y="1052737"/>
            <a:ext cx="8229600" cy="5040560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noProof="0" smtClean="0"/>
              <a:t>Click to edit Master text styles</a:t>
            </a:r>
          </a:p>
          <a:p>
            <a:pPr lvl="1"/>
            <a:r>
              <a:rPr lang="en-GB" noProof="0" smtClean="0"/>
              <a:t>Second level</a:t>
            </a:r>
          </a:p>
          <a:p>
            <a:pPr lvl="2"/>
            <a:r>
              <a:rPr lang="en-GB" noProof="0" smtClean="0"/>
              <a:t>Third level</a:t>
            </a:r>
          </a:p>
          <a:p>
            <a:pPr lvl="3"/>
            <a:r>
              <a:rPr lang="en-GB" noProof="0" smtClean="0"/>
              <a:t>Fourth level</a:t>
            </a:r>
          </a:p>
          <a:p>
            <a:pPr lvl="4"/>
            <a:r>
              <a:rPr lang="en-GB" noProof="0" smtClean="0"/>
              <a:t>Fifth level</a:t>
            </a:r>
            <a:endParaRPr lang="en-GB" noProof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5886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188640"/>
            <a:ext cx="8352928" cy="626469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139144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mp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310488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052736"/>
            <a:ext cx="4038600" cy="507342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052736"/>
            <a:ext cx="4038600" cy="507342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72768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448401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920393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lyl content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323528" y="188640"/>
            <a:ext cx="8496944" cy="100811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188640"/>
            <a:ext cx="8352928" cy="5937523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38910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 pl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2"/>
          <p:cNvSpPr>
            <a:spLocks noGrp="1"/>
          </p:cNvSpPr>
          <p:nvPr>
            <p:ph type="body" idx="1"/>
          </p:nvPr>
        </p:nvSpPr>
        <p:spPr>
          <a:xfrm>
            <a:off x="722313" y="854770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lang="en-US" sz="3200" b="0" kern="1200" dirty="0" smtClean="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722313" y="234888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kumimoji="0" lang="nl-NL" sz="5000" b="1" kern="1200" cap="all" spc="0" baseline="0" dirty="0">
                <a:solidFill>
                  <a:schemeClr val="accent1">
                    <a:lumMod val="75000"/>
                  </a:schemeClr>
                </a:solidFill>
                <a:effectLst>
                  <a:reflection blurRad="6350" stA="50000" endA="300" endPos="50000" dist="29997" dir="5400000" sy="-100000" algn="bl" rotWithShape="0"/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838579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53492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843808" y="179451"/>
            <a:ext cx="3139441" cy="3177541"/>
          </a:xfrm>
          <a:prstGeom prst="rect">
            <a:avLst/>
          </a:prstGeom>
        </p:spPr>
      </p:pic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722313" y="3501008"/>
            <a:ext cx="7772400" cy="1362075"/>
          </a:xfrm>
          <a:prstGeom prst="rect">
            <a:avLst/>
          </a:prstGeom>
        </p:spPr>
        <p:txBody>
          <a:bodyPr anchor="t"/>
          <a:lstStyle>
            <a:lvl1pPr algn="ctr">
              <a:defRPr kumimoji="0" lang="nl-NL" sz="5000" b="1" kern="1200" cap="all" spc="0" baseline="0" dirty="0">
                <a:solidFill>
                  <a:schemeClr val="accent1">
                    <a:lumMod val="75000"/>
                  </a:schemeClr>
                </a:solidFill>
                <a:effectLst>
                  <a:reflection blurRad="6350" stA="50000" endA="300" endPos="50000" dist="29997" dir="5400000" sy="-100000" algn="bl" rotWithShape="0"/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nl-NL" dirty="0"/>
          </a:p>
        </p:txBody>
      </p:sp>
      <p:sp>
        <p:nvSpPr>
          <p:cNvPr id="11" name="Text Placeholder 2"/>
          <p:cNvSpPr>
            <a:spLocks noGrp="1"/>
          </p:cNvSpPr>
          <p:nvPr>
            <p:ph type="body" idx="1"/>
          </p:nvPr>
        </p:nvSpPr>
        <p:spPr>
          <a:xfrm>
            <a:off x="718408" y="5077431"/>
            <a:ext cx="7772400" cy="1015866"/>
          </a:xfrm>
          <a:prstGeom prst="rect">
            <a:avLst/>
          </a:prstGeom>
        </p:spPr>
        <p:txBody>
          <a:bodyPr anchor="b"/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lang="en-US" sz="3200" b="0" kern="1200" dirty="0" smtClean="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9164419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705051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kumimoji="0" lang="nl-NL" sz="5000" b="1" kern="1200" cap="all" spc="0" baseline="0" dirty="0">
                <a:solidFill>
                  <a:schemeClr val="accent1">
                    <a:lumMod val="75000"/>
                  </a:schemeClr>
                </a:solidFill>
                <a:effectLst>
                  <a:reflection blurRad="6350" stA="50000" endA="300" endPos="50000" dist="29997" dir="5400000" sy="-100000" algn="bl" rotWithShape="0"/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nl-NL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204864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lang="en-US" sz="3200" b="0" kern="1200" dirty="0" smtClean="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542341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0.xml"/><Relationship Id="rId2" Type="http://schemas.openxmlformats.org/officeDocument/2006/relationships/slideLayout" Target="../slideLayouts/slideLayout9.xml"/><Relationship Id="rId1" Type="http://schemas.openxmlformats.org/officeDocument/2006/relationships/slideLayout" Target="../slideLayouts/slideLayout8.xml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1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94" b="33950"/>
          <a:stretch/>
        </p:blipFill>
        <p:spPr>
          <a:xfrm>
            <a:off x="0" y="5301467"/>
            <a:ext cx="2195736" cy="1556533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67544" y="274638"/>
            <a:ext cx="8219256" cy="634082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GB" noProof="0" dirty="0" smtClean="0"/>
              <a:t>Click to edit Master title style</a:t>
            </a:r>
            <a:endParaRPr lang="en-GB" noProof="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052737"/>
            <a:ext cx="8229600" cy="5040560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noProof="0" smtClean="0"/>
              <a:t>Click to edit Master text styles</a:t>
            </a:r>
          </a:p>
          <a:p>
            <a:pPr lvl="1"/>
            <a:r>
              <a:rPr lang="en-GB" noProof="0" smtClean="0"/>
              <a:t>Second level</a:t>
            </a:r>
          </a:p>
          <a:p>
            <a:pPr lvl="2"/>
            <a:r>
              <a:rPr lang="en-GB" noProof="0" smtClean="0"/>
              <a:t>Third level</a:t>
            </a:r>
          </a:p>
          <a:p>
            <a:pPr lvl="3"/>
            <a:r>
              <a:rPr lang="en-GB" noProof="0" smtClean="0"/>
              <a:t>Fourth level</a:t>
            </a:r>
          </a:p>
          <a:p>
            <a:pPr lvl="4"/>
            <a:r>
              <a:rPr lang="en-GB" noProof="0" smtClean="0"/>
              <a:t>Fifth level</a:t>
            </a:r>
            <a:endParaRPr lang="en-GB" noProof="0"/>
          </a:p>
        </p:txBody>
      </p:sp>
      <p:sp>
        <p:nvSpPr>
          <p:cNvPr id="18" name="TextBox 17"/>
          <p:cNvSpPr txBox="1"/>
          <p:nvPr userDrawn="1"/>
        </p:nvSpPr>
        <p:spPr>
          <a:xfrm>
            <a:off x="437430" y="6343436"/>
            <a:ext cx="8239026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1050" cap="all" noProof="0" dirty="0" smtClean="0">
                <a:solidFill>
                  <a:srgbClr val="275791"/>
                </a:solidFill>
              </a:rPr>
              <a:t>Tibor Agócs</a:t>
            </a:r>
            <a:endParaRPr lang="en-GB" sz="1050" cap="all" noProof="0" dirty="0">
              <a:solidFill>
                <a:srgbClr val="275791"/>
              </a:solidFill>
            </a:endParaRPr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2195736" y="6621557"/>
            <a:ext cx="6552728" cy="0"/>
          </a:xfrm>
          <a:prstGeom prst="line">
            <a:avLst/>
          </a:prstGeom>
          <a:ln w="25400">
            <a:solidFill>
              <a:srgbClr val="275791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 userDrawn="1"/>
        </p:nvSpPr>
        <p:spPr>
          <a:xfrm>
            <a:off x="5436096" y="6343436"/>
            <a:ext cx="3240360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050" cap="all" noProof="0" dirty="0" smtClean="0">
                <a:solidFill>
                  <a:srgbClr val="275791"/>
                </a:solidFill>
              </a:rPr>
              <a:t>23-11-2015, ESA/ESTEC</a:t>
            </a:r>
            <a:endParaRPr lang="en-GB" sz="1050" cap="all" noProof="0" dirty="0">
              <a:solidFill>
                <a:srgbClr val="27579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67112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52" r:id="rId2"/>
    <p:sldLayoutId id="2147483654" r:id="rId3"/>
    <p:sldLayoutId id="2147483655" r:id="rId4"/>
    <p:sldLayoutId id="2147483661" r:id="rId5"/>
    <p:sldLayoutId id="2147483662" r:id="rId6"/>
    <p:sldLayoutId id="2147483666" r:id="rId7"/>
  </p:sldLayoutIdLst>
  <p:txStyles>
    <p:titleStyle>
      <a:lvl1pPr marL="0" algn="l" defTabSz="914400" rtl="0" eaLnBrk="1" latinLnBrk="0" hangingPunct="1">
        <a:spcBef>
          <a:spcPct val="0"/>
        </a:spcBef>
        <a:buNone/>
        <a:defRPr lang="en-GB" sz="4000" kern="1200" cap="all" dirty="0" smtClean="0">
          <a:solidFill>
            <a:srgbClr val="275791"/>
          </a:solidFill>
          <a:effectLst/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rgbClr val="27579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rgbClr val="27579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rgbClr val="27579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rgbClr val="27579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rgbClr val="27579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 userDrawn="1"/>
        </p:nvCxnSpPr>
        <p:spPr>
          <a:xfrm>
            <a:off x="467544" y="6597352"/>
            <a:ext cx="8280920" cy="0"/>
          </a:xfrm>
          <a:prstGeom prst="line">
            <a:avLst/>
          </a:prstGeom>
          <a:ln w="34925">
            <a:solidFill>
              <a:srgbClr val="275791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935337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8" r:id="rId1"/>
    <p:sldLayoutId id="2147483660" r:id="rId2"/>
    <p:sldLayoutId id="2147483664" r:id="rId3"/>
    <p:sldLayoutId id="2147483665" r:id="rId4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268201"/>
            <a:ext cx="7772400" cy="1362075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en-US" sz="3600" dirty="0" smtClean="0"/>
              <a:t>Freeform based optical designs</a:t>
            </a:r>
            <a:endParaRPr lang="nl-NL" sz="3600" dirty="0"/>
          </a:p>
        </p:txBody>
      </p:sp>
      <p:sp>
        <p:nvSpPr>
          <p:cNvPr id="3" name="TextBox 2"/>
          <p:cNvSpPr txBox="1"/>
          <p:nvPr/>
        </p:nvSpPr>
        <p:spPr>
          <a:xfrm>
            <a:off x="0" y="5292268"/>
            <a:ext cx="9144000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2400" b="1" dirty="0" smtClean="0">
                <a:solidFill>
                  <a:schemeClr val="tx2"/>
                </a:solidFill>
              </a:rPr>
              <a:t>Gabby Kroes, </a:t>
            </a:r>
            <a:r>
              <a:rPr lang="en-US" sz="2400" b="1" dirty="0">
                <a:solidFill>
                  <a:schemeClr val="tx2"/>
                </a:solidFill>
              </a:rPr>
              <a:t>Tibor Ag</a:t>
            </a:r>
            <a:r>
              <a:rPr lang="hu-HU" sz="2400" b="1" dirty="0">
                <a:solidFill>
                  <a:schemeClr val="tx2"/>
                </a:solidFill>
              </a:rPr>
              <a:t>ócs</a:t>
            </a:r>
            <a:r>
              <a:rPr lang="nl-NL" sz="2400" b="1" dirty="0">
                <a:solidFill>
                  <a:schemeClr val="tx2"/>
                </a:solidFill>
              </a:rPr>
              <a:t>, Felix </a:t>
            </a:r>
            <a:r>
              <a:rPr lang="nl-NL" sz="2400" b="1" dirty="0" smtClean="0">
                <a:solidFill>
                  <a:schemeClr val="tx2"/>
                </a:solidFill>
              </a:rPr>
              <a:t>Bettonvil</a:t>
            </a:r>
          </a:p>
          <a:p>
            <a:pPr algn="ctr"/>
            <a:endParaRPr lang="en-US" sz="1400" b="1" dirty="0" smtClean="0">
              <a:solidFill>
                <a:schemeClr val="tx2"/>
              </a:solidFill>
            </a:endParaRPr>
          </a:p>
          <a:p>
            <a:pPr algn="ctr"/>
            <a:r>
              <a:rPr lang="en-US" sz="1400" b="1" dirty="0" smtClean="0">
                <a:solidFill>
                  <a:schemeClr val="tx2"/>
                </a:solidFill>
              </a:rPr>
              <a:t>NOVA </a:t>
            </a:r>
            <a:r>
              <a:rPr lang="en-US" sz="1400" b="1" dirty="0">
                <a:solidFill>
                  <a:schemeClr val="tx2"/>
                </a:solidFill>
              </a:rPr>
              <a:t>Optical Infrared Instrumentation Group at ASTRON, P.O. Box 2, 7990 AA, The Netherlands. </a:t>
            </a:r>
          </a:p>
        </p:txBody>
      </p:sp>
    </p:spTree>
    <p:extLst>
      <p:ext uri="{BB962C8B-B14F-4D97-AF65-F5344CB8AC3E}">
        <p14:creationId xmlns:p14="http://schemas.microsoft.com/office/powerpoint/2010/main" val="11146469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Freeform based optical designs</a:t>
            </a: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2475" y="1099975"/>
            <a:ext cx="4208824" cy="31530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172" t="3427" r="13855" b="21213"/>
          <a:stretch>
            <a:fillRect/>
          </a:stretch>
        </p:blipFill>
        <p:spPr bwMode="auto">
          <a:xfrm>
            <a:off x="3179763" y="4221088"/>
            <a:ext cx="2943225" cy="2343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49" name="Picture 1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590" t="3442" r="13780" b="20935"/>
          <a:stretch>
            <a:fillRect/>
          </a:stretch>
        </p:blipFill>
        <p:spPr bwMode="auto">
          <a:xfrm>
            <a:off x="6084168" y="4221088"/>
            <a:ext cx="2933700" cy="2352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3" name="Group 12"/>
          <p:cNvGrpSpPr/>
          <p:nvPr/>
        </p:nvGrpSpPr>
        <p:grpSpPr>
          <a:xfrm>
            <a:off x="26732" y="997401"/>
            <a:ext cx="4568839" cy="3497511"/>
            <a:chOff x="0" y="457200"/>
            <a:chExt cx="2962275" cy="2219325"/>
          </a:xfrm>
        </p:grpSpPr>
        <p:pic>
          <p:nvPicPr>
            <p:cNvPr id="2052" name="Picture 4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457200"/>
              <a:ext cx="2962275" cy="22193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" name="Text Box 2"/>
            <p:cNvSpPr txBox="1">
              <a:spLocks noChangeArrowheads="1"/>
            </p:cNvSpPr>
            <p:nvPr/>
          </p:nvSpPr>
          <p:spPr bwMode="auto">
            <a:xfrm>
              <a:off x="1174750" y="527050"/>
              <a:ext cx="1049338" cy="246063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just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nl-NL" altLang="en-US" sz="1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M2 (</a:t>
              </a:r>
              <a:r>
                <a:rPr kumimoji="0" lang="nl-NL" altLang="en-US" sz="1400" b="0" i="0" u="none" strike="noStrike" cap="none" normalizeH="0" baseline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freeform</a:t>
              </a:r>
              <a:r>
                <a:rPr kumimoji="0" lang="nl-NL" altLang="en-US" sz="1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)</a:t>
              </a:r>
              <a:endParaRPr kumimoji="0" lang="nl-NL" alt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" name="Text Box 7"/>
            <p:cNvSpPr txBox="1">
              <a:spLocks noChangeArrowheads="1"/>
            </p:cNvSpPr>
            <p:nvPr/>
          </p:nvSpPr>
          <p:spPr bwMode="auto">
            <a:xfrm>
              <a:off x="530225" y="2365375"/>
              <a:ext cx="1049338" cy="246063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just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nl-NL" altLang="en-US" sz="1400" b="0" i="0" u="none" strike="noStrike" cap="none" normalizeH="0" baseline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Entrance</a:t>
              </a:r>
              <a:r>
                <a:rPr kumimoji="0" lang="nl-NL" altLang="en-US" sz="1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 pupil</a:t>
              </a:r>
              <a:endParaRPr kumimoji="0" lang="nl-NL" alt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" name="AutoShape 8"/>
            <p:cNvSpPr>
              <a:spLocks noChangeShapeType="1"/>
            </p:cNvSpPr>
            <p:nvPr/>
          </p:nvSpPr>
          <p:spPr bwMode="auto">
            <a:xfrm flipV="1">
              <a:off x="1631950" y="2333625"/>
              <a:ext cx="174625" cy="76200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" name="AutoShape 6"/>
            <p:cNvSpPr>
              <a:spLocks noChangeShapeType="1"/>
            </p:cNvSpPr>
            <p:nvPr/>
          </p:nvSpPr>
          <p:spPr bwMode="auto">
            <a:xfrm flipH="1">
              <a:off x="908050" y="688975"/>
              <a:ext cx="212725" cy="85725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9" name="Rectangle 12"/>
          <p:cNvSpPr>
            <a:spLocks noChangeArrowheads="1"/>
          </p:cNvSpPr>
          <p:nvPr/>
        </p:nvSpPr>
        <p:spPr bwMode="auto">
          <a:xfrm>
            <a:off x="0" y="4572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 </a:t>
            </a: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Rectangle 13"/>
          <p:cNvSpPr>
            <a:spLocks noChangeArrowheads="1"/>
          </p:cNvSpPr>
          <p:nvPr/>
        </p:nvSpPr>
        <p:spPr bwMode="auto">
          <a:xfrm>
            <a:off x="0" y="267652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 </a:t>
            </a: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Rectangle 15"/>
          <p:cNvSpPr>
            <a:spLocks noChangeArrowheads="1"/>
          </p:cNvSpPr>
          <p:nvPr/>
        </p:nvSpPr>
        <p:spPr bwMode="auto">
          <a:xfrm>
            <a:off x="0" y="761047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 </a:t>
            </a: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44437" y="4812754"/>
            <a:ext cx="267066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/>
              <a:t>F1.5 Two mirror system</a:t>
            </a:r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39048287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Freeform based optical designs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1196750"/>
            <a:ext cx="3510130" cy="26300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7" name="Picture 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331" t="3185" r="13217" b="21231"/>
          <a:stretch>
            <a:fillRect/>
          </a:stretch>
        </p:blipFill>
        <p:spPr bwMode="auto">
          <a:xfrm>
            <a:off x="5292080" y="3933055"/>
            <a:ext cx="3312368" cy="25973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2" name="Group 11"/>
          <p:cNvGrpSpPr/>
          <p:nvPr/>
        </p:nvGrpSpPr>
        <p:grpSpPr>
          <a:xfrm>
            <a:off x="380186" y="1895150"/>
            <a:ext cx="4796111" cy="4217655"/>
            <a:chOff x="0" y="457200"/>
            <a:chExt cx="2878138" cy="2486025"/>
          </a:xfrm>
        </p:grpSpPr>
        <p:pic>
          <p:nvPicPr>
            <p:cNvPr id="4099" name="Picture 3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7224" t="4042" r="17226" b="11916"/>
            <a:stretch>
              <a:fillRect/>
            </a:stretch>
          </p:blipFill>
          <p:spPr bwMode="auto">
            <a:xfrm>
              <a:off x="0" y="457200"/>
              <a:ext cx="2600325" cy="24860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" name="Text Box 4"/>
            <p:cNvSpPr txBox="1">
              <a:spLocks noChangeArrowheads="1"/>
            </p:cNvSpPr>
            <p:nvPr/>
          </p:nvSpPr>
          <p:spPr bwMode="auto">
            <a:xfrm>
              <a:off x="1981200" y="1895475"/>
              <a:ext cx="896938" cy="2159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just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nl-NL" altLang="en-US" sz="16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M1 </a:t>
              </a:r>
              <a:r>
                <a:rPr kumimoji="0" lang="nl-NL" altLang="en-US" sz="1600" b="0" i="0" u="none" strike="noStrike" cap="none" normalizeH="0" baseline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freeform</a:t>
              </a:r>
              <a:endParaRPr kumimoji="0" lang="nl-NL" altLang="en-US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" name="Text Box 5"/>
            <p:cNvSpPr txBox="1">
              <a:spLocks noChangeArrowheads="1"/>
            </p:cNvSpPr>
            <p:nvPr/>
          </p:nvSpPr>
          <p:spPr bwMode="auto">
            <a:xfrm>
              <a:off x="180975" y="1689100"/>
              <a:ext cx="839788" cy="2540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just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nl-NL" altLang="en-US" sz="16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M2 </a:t>
              </a:r>
              <a:r>
                <a:rPr kumimoji="0" lang="nl-NL" altLang="en-US" sz="1600" b="0" i="0" u="none" strike="noStrike" cap="none" normalizeH="0" baseline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spherical</a:t>
              </a:r>
              <a:endParaRPr kumimoji="0" lang="nl-NL" altLang="en-US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" name="Text Box 6"/>
            <p:cNvSpPr txBox="1">
              <a:spLocks noChangeArrowheads="1"/>
            </p:cNvSpPr>
            <p:nvPr/>
          </p:nvSpPr>
          <p:spPr bwMode="auto">
            <a:xfrm>
              <a:off x="1981200" y="628650"/>
              <a:ext cx="839788" cy="274638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just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nl-NL" altLang="en-US" sz="16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M3 </a:t>
              </a:r>
              <a:r>
                <a:rPr kumimoji="0" lang="nl-NL" altLang="en-US" sz="1600" b="0" i="0" u="none" strike="noStrike" cap="none" normalizeH="0" baseline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spherical</a:t>
              </a:r>
              <a:endParaRPr kumimoji="0" lang="nl-NL" altLang="en-US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8" name="Rectangle 11"/>
          <p:cNvSpPr>
            <a:spLocks noChangeArrowheads="1"/>
          </p:cNvSpPr>
          <p:nvPr/>
        </p:nvSpPr>
        <p:spPr bwMode="auto">
          <a:xfrm>
            <a:off x="0" y="4572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 </a:t>
            </a: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Rectangle 12"/>
          <p:cNvSpPr>
            <a:spLocks noChangeArrowheads="1"/>
          </p:cNvSpPr>
          <p:nvPr/>
        </p:nvSpPr>
        <p:spPr bwMode="auto">
          <a:xfrm>
            <a:off x="0" y="294322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 </a:t>
            </a: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042717" y="1340768"/>
            <a:ext cx="263892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/>
              <a:t>F2 Three mirror system</a:t>
            </a:r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13524277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dirty="0"/>
              <a:t>Freeform based optical designs</a:t>
            </a:r>
            <a:endParaRPr lang="en-US" sz="36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448" t="9944" r="18614" b="11325"/>
          <a:stretch/>
        </p:blipFill>
        <p:spPr bwMode="auto">
          <a:xfrm>
            <a:off x="467544" y="2630072"/>
            <a:ext cx="2757012" cy="32314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48" r="7599"/>
          <a:stretch/>
        </p:blipFill>
        <p:spPr bwMode="auto">
          <a:xfrm>
            <a:off x="3563888" y="4340383"/>
            <a:ext cx="5365084" cy="1968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64" r="8305"/>
          <a:stretch/>
        </p:blipFill>
        <p:spPr bwMode="auto">
          <a:xfrm>
            <a:off x="3504705" y="1988840"/>
            <a:ext cx="5432162" cy="20105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 Box 2"/>
          <p:cNvSpPr txBox="1">
            <a:spLocks noChangeArrowheads="1"/>
          </p:cNvSpPr>
          <p:nvPr/>
        </p:nvSpPr>
        <p:spPr bwMode="auto">
          <a:xfrm>
            <a:off x="1971834" y="5539351"/>
            <a:ext cx="784210" cy="550499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en-US" sz="1100" dirty="0" smtClean="0">
                <a:effectLst/>
                <a:latin typeface="Calibri"/>
                <a:ea typeface="Calibri"/>
                <a:cs typeface="Times New Roman"/>
              </a:rPr>
              <a:t>M1 freeform</a:t>
            </a:r>
            <a:endParaRPr lang="en-US" sz="1100" dirty="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8" name="Text Box 2"/>
          <p:cNvSpPr txBox="1">
            <a:spLocks noChangeArrowheads="1"/>
          </p:cNvSpPr>
          <p:nvPr/>
        </p:nvSpPr>
        <p:spPr bwMode="auto">
          <a:xfrm>
            <a:off x="1579729" y="2298816"/>
            <a:ext cx="784210" cy="550499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en-US" sz="1100" dirty="0" smtClean="0">
                <a:effectLst/>
                <a:latin typeface="Calibri"/>
                <a:ea typeface="Calibri"/>
                <a:cs typeface="Times New Roman"/>
              </a:rPr>
              <a:t>M4 freeform</a:t>
            </a:r>
            <a:endParaRPr lang="en-US" sz="1100" dirty="0">
              <a:effectLst/>
              <a:latin typeface="Calibri"/>
              <a:ea typeface="Calibri"/>
              <a:cs typeface="Times New Roman"/>
            </a:endParaRPr>
          </a:p>
        </p:txBody>
      </p:sp>
      <p:cxnSp>
        <p:nvCxnSpPr>
          <p:cNvPr id="5" name="Straight Arrow Connector 4"/>
          <p:cNvCxnSpPr/>
          <p:nvPr/>
        </p:nvCxnSpPr>
        <p:spPr>
          <a:xfrm>
            <a:off x="2267744" y="2492896"/>
            <a:ext cx="1080120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>
            <a:off x="2684496" y="5661248"/>
            <a:ext cx="663368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Rectangle 3"/>
          <p:cNvSpPr/>
          <p:nvPr/>
        </p:nvSpPr>
        <p:spPr>
          <a:xfrm>
            <a:off x="481658" y="1168177"/>
            <a:ext cx="589473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ct val="0"/>
              </a:spcBef>
            </a:pPr>
            <a:r>
              <a:rPr lang="en-US" sz="2000" b="1" cap="all" dirty="0">
                <a:ea typeface="+mj-ea"/>
                <a:cs typeface="+mj-cs"/>
              </a:rPr>
              <a:t>Complete spectrograph </a:t>
            </a:r>
            <a:br>
              <a:rPr lang="en-US" sz="2000" b="1" cap="all" dirty="0">
                <a:ea typeface="+mj-ea"/>
                <a:cs typeface="+mj-cs"/>
              </a:rPr>
            </a:br>
            <a:r>
              <a:rPr lang="en-US" sz="2000" b="1" cap="all" dirty="0">
                <a:ea typeface="+mj-ea"/>
                <a:cs typeface="+mj-cs"/>
              </a:rPr>
              <a:t>(220mm pupil, 176mm slit, F1.8 camera)</a:t>
            </a:r>
          </a:p>
        </p:txBody>
      </p:sp>
    </p:spTree>
    <p:extLst>
      <p:ext uri="{BB962C8B-B14F-4D97-AF65-F5344CB8AC3E}">
        <p14:creationId xmlns:p14="http://schemas.microsoft.com/office/powerpoint/2010/main" val="162990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dirty="0"/>
              <a:t>Freeform based optical designs</a:t>
            </a:r>
            <a:endParaRPr lang="en-US" sz="3600" dirty="0"/>
          </a:p>
        </p:txBody>
      </p:sp>
      <p:sp>
        <p:nvSpPr>
          <p:cNvPr id="4" name="Rectangle 3"/>
          <p:cNvSpPr/>
          <p:nvPr/>
        </p:nvSpPr>
        <p:spPr>
          <a:xfrm>
            <a:off x="611560" y="1412776"/>
            <a:ext cx="309634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ct val="0"/>
              </a:spcBef>
            </a:pPr>
            <a:r>
              <a:rPr lang="en-US" sz="2000" b="1" cap="all" dirty="0" smtClean="0">
                <a:ea typeface="+mj-ea"/>
                <a:cs typeface="+mj-cs"/>
              </a:rPr>
              <a:t>Reflective Alvarez</a:t>
            </a:r>
            <a:endParaRPr lang="en-US" sz="2000" b="1" cap="all" dirty="0">
              <a:ea typeface="+mj-ea"/>
              <a:cs typeface="+mj-cs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7584" y="2996952"/>
            <a:ext cx="5934857" cy="1562111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266148" y="2627620"/>
            <a:ext cx="11228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 smtClean="0"/>
              <a:t>Side view 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400000">
            <a:off x="6544179" y="3062520"/>
            <a:ext cx="3179440" cy="1219143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7380312" y="1729547"/>
            <a:ext cx="17482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 smtClean="0"/>
              <a:t>Classical Alvarez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09945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dirty="0"/>
              <a:t>Freeform based optical designs</a:t>
            </a:r>
            <a:endParaRPr lang="en-US" sz="3600" dirty="0"/>
          </a:p>
        </p:txBody>
      </p:sp>
      <p:sp>
        <p:nvSpPr>
          <p:cNvPr id="4" name="Rectangle 3"/>
          <p:cNvSpPr/>
          <p:nvPr/>
        </p:nvSpPr>
        <p:spPr>
          <a:xfrm>
            <a:off x="611560" y="1412776"/>
            <a:ext cx="309634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ct val="0"/>
              </a:spcBef>
            </a:pPr>
            <a:r>
              <a:rPr lang="en-US" sz="2000" b="1" cap="all" dirty="0" smtClean="0">
                <a:ea typeface="+mj-ea"/>
                <a:cs typeface="+mj-cs"/>
              </a:rPr>
              <a:t>Reflective Alvarez</a:t>
            </a:r>
            <a:endParaRPr lang="en-US" sz="2000" b="1" cap="all" dirty="0">
              <a:ea typeface="+mj-ea"/>
              <a:cs typeface="+mj-cs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84461" y="2637093"/>
            <a:ext cx="4846885" cy="1924114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234405" y="2636912"/>
            <a:ext cx="10622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 smtClean="0"/>
              <a:t>Top view 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400000">
            <a:off x="6544179" y="3062520"/>
            <a:ext cx="3179440" cy="1219143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7380312" y="1729547"/>
            <a:ext cx="17482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 smtClean="0"/>
              <a:t>Classical Alvarez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03006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dirty="0"/>
              <a:t>Freeform based optical designs</a:t>
            </a:r>
            <a:endParaRPr lang="en-US" sz="3600" dirty="0"/>
          </a:p>
        </p:txBody>
      </p:sp>
      <p:sp>
        <p:nvSpPr>
          <p:cNvPr id="4" name="Rectangle 3"/>
          <p:cNvSpPr/>
          <p:nvPr/>
        </p:nvSpPr>
        <p:spPr>
          <a:xfrm>
            <a:off x="611560" y="1412776"/>
            <a:ext cx="309634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ct val="0"/>
              </a:spcBef>
            </a:pPr>
            <a:r>
              <a:rPr lang="en-US" sz="2000" b="1" cap="all" dirty="0" smtClean="0">
                <a:ea typeface="+mj-ea"/>
                <a:cs typeface="+mj-cs"/>
              </a:rPr>
              <a:t>Reflective Alvarez</a:t>
            </a:r>
            <a:endParaRPr lang="en-US" sz="2000" b="1" cap="all" dirty="0">
              <a:ea typeface="+mj-ea"/>
              <a:cs typeface="+mj-cs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75656" y="2132856"/>
            <a:ext cx="6196186" cy="206539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79728" y="4551307"/>
            <a:ext cx="2615845" cy="1793552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2699792" y="1950179"/>
            <a:ext cx="4988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 smtClean="0"/>
              <a:t>M1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5796136" y="1944065"/>
            <a:ext cx="4988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 smtClean="0"/>
              <a:t>M2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3976602" y="4198251"/>
            <a:ext cx="8835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 smtClean="0"/>
              <a:t>M1-M2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16903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Freeform work methodolgy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 smtClean="0"/>
              <a:t>Concurrent engineering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41633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To achieve the best results with respect to the freeform based optical system </a:t>
            </a:r>
          </a:p>
          <a:p>
            <a:pPr lvl="1"/>
            <a:r>
              <a:rPr lang="nl-NL" dirty="0" smtClean="0"/>
              <a:t>System optimization is needed</a:t>
            </a:r>
          </a:p>
          <a:p>
            <a:pPr lvl="1"/>
            <a:r>
              <a:rPr lang="nl-NL" dirty="0" smtClean="0"/>
              <a:t>Concurrent engineering</a:t>
            </a:r>
          </a:p>
          <a:p>
            <a:r>
              <a:rPr lang="nl-NL" dirty="0" smtClean="0"/>
              <a:t>From </a:t>
            </a:r>
            <a:r>
              <a:rPr lang="nl-NL" dirty="0" err="1" smtClean="0"/>
              <a:t>the</a:t>
            </a:r>
            <a:r>
              <a:rPr lang="nl-NL" dirty="0" smtClean="0"/>
              <a:t> </a:t>
            </a:r>
            <a:r>
              <a:rPr lang="nl-NL" dirty="0" err="1" smtClean="0"/>
              <a:t>perspective</a:t>
            </a:r>
            <a:r>
              <a:rPr lang="nl-NL" dirty="0" smtClean="0"/>
              <a:t> </a:t>
            </a:r>
            <a:r>
              <a:rPr lang="nl-NL" dirty="0" smtClean="0"/>
              <a:t>of the optical design knowledge is inevitable on </a:t>
            </a:r>
          </a:p>
          <a:p>
            <a:pPr lvl="1"/>
            <a:r>
              <a:rPr lang="nl-NL" dirty="0"/>
              <a:t>M</a:t>
            </a:r>
            <a:r>
              <a:rPr lang="nl-NL" dirty="0" smtClean="0"/>
              <a:t>anufacturing processes, limitations, capabilities</a:t>
            </a:r>
          </a:p>
          <a:p>
            <a:pPr lvl="1"/>
            <a:r>
              <a:rPr lang="nl-NL" dirty="0" smtClean="0"/>
              <a:t>Testing strategy, </a:t>
            </a:r>
            <a:r>
              <a:rPr lang="nl-NL" dirty="0" err="1" smtClean="0"/>
              <a:t>testing</a:t>
            </a:r>
            <a:r>
              <a:rPr lang="nl-NL" dirty="0" smtClean="0"/>
              <a:t> equipment, etc.</a:t>
            </a:r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AM </a:t>
            </a:r>
            <a:r>
              <a:rPr lang="nl-NL" dirty="0" err="1" smtClean="0"/>
              <a:t>and</a:t>
            </a:r>
            <a:r>
              <a:rPr lang="nl-NL" dirty="0" smtClean="0"/>
              <a:t> </a:t>
            </a:r>
            <a:r>
              <a:rPr lang="nl-NL" dirty="0" err="1" smtClean="0"/>
              <a:t>optical</a:t>
            </a:r>
            <a:r>
              <a:rPr lang="nl-NL" dirty="0" smtClean="0"/>
              <a:t> systems design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08129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Use available knowledge</a:t>
            </a:r>
          </a:p>
          <a:p>
            <a:pPr lvl="1"/>
            <a:r>
              <a:rPr lang="en-US" dirty="0" smtClean="0"/>
              <a:t>@ NOVA</a:t>
            </a:r>
          </a:p>
          <a:p>
            <a:pPr lvl="1"/>
            <a:r>
              <a:rPr lang="en-US" dirty="0" smtClean="0"/>
              <a:t>FAME</a:t>
            </a:r>
          </a:p>
          <a:p>
            <a:r>
              <a:rPr lang="en-US" dirty="0" smtClean="0"/>
              <a:t>Integrated instrument design</a:t>
            </a:r>
          </a:p>
          <a:p>
            <a:pPr lvl="1"/>
            <a:r>
              <a:rPr lang="en-US" dirty="0" smtClean="0"/>
              <a:t>Advance on our concurrent design philosophy</a:t>
            </a:r>
          </a:p>
          <a:p>
            <a:r>
              <a:rPr lang="en-US" dirty="0" smtClean="0"/>
              <a:t>Better instrumentation</a:t>
            </a:r>
          </a:p>
          <a:p>
            <a:pPr lvl="1"/>
            <a:r>
              <a:rPr lang="en-US" dirty="0" smtClean="0"/>
              <a:t>High(</a:t>
            </a:r>
            <a:r>
              <a:rPr lang="en-US" dirty="0" err="1" smtClean="0"/>
              <a:t>er</a:t>
            </a:r>
            <a:r>
              <a:rPr lang="en-US" dirty="0" smtClean="0"/>
              <a:t>) quality</a:t>
            </a:r>
          </a:p>
          <a:p>
            <a:pPr lvl="1"/>
            <a:r>
              <a:rPr lang="en-US" dirty="0" smtClean="0"/>
              <a:t>Smaller</a:t>
            </a:r>
          </a:p>
          <a:p>
            <a:pPr lvl="1"/>
            <a:r>
              <a:rPr lang="en-US" dirty="0" smtClean="0"/>
              <a:t>Lighter</a:t>
            </a:r>
          </a:p>
          <a:p>
            <a:pPr lvl="1"/>
            <a:r>
              <a:rPr lang="en-US" dirty="0" smtClean="0"/>
              <a:t>Manufacturing, Assembly, Integration, Test, Handling and Transport</a:t>
            </a:r>
          </a:p>
          <a:p>
            <a:pPr marL="0" indent="0">
              <a:buNone/>
            </a:pPr>
            <a:endParaRPr lang="en-US" dirty="0" smtClean="0"/>
          </a:p>
          <a:p>
            <a:endParaRPr lang="en-US" dirty="0" smtClean="0"/>
          </a:p>
          <a:p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interests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68898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NOVA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Optical Infrared Group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785090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NOVA - Optical </a:t>
            </a:r>
            <a:r>
              <a:rPr lang="en-GB" dirty="0" err="1"/>
              <a:t>InfraRed</a:t>
            </a:r>
            <a:r>
              <a:rPr lang="en-GB" dirty="0"/>
              <a:t> Group</a:t>
            </a:r>
          </a:p>
        </p:txBody>
      </p:sp>
      <p:pic>
        <p:nvPicPr>
          <p:cNvPr id="5" name="Content Placeholder 19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5282" t="742" r="4572"/>
          <a:stretch/>
        </p:blipFill>
        <p:spPr>
          <a:xfrm>
            <a:off x="1192614" y="1052513"/>
            <a:ext cx="6758771" cy="504031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4800656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Work methodology</a:t>
            </a:r>
            <a:endParaRPr lang="en-US" dirty="0"/>
          </a:p>
        </p:txBody>
      </p:sp>
      <p:grpSp>
        <p:nvGrpSpPr>
          <p:cNvPr id="6" name="Group 5"/>
          <p:cNvGrpSpPr/>
          <p:nvPr/>
        </p:nvGrpSpPr>
        <p:grpSpPr>
          <a:xfrm>
            <a:off x="1043608" y="2852936"/>
            <a:ext cx="3436265" cy="2269394"/>
            <a:chOff x="1133475" y="1743075"/>
            <a:chExt cx="7086083" cy="4207701"/>
          </a:xfrm>
        </p:grpSpPr>
        <p:sp>
          <p:nvSpPr>
            <p:cNvPr id="7" name="Oval 6"/>
            <p:cNvSpPr/>
            <p:nvPr/>
          </p:nvSpPr>
          <p:spPr>
            <a:xfrm>
              <a:off x="3005138" y="2908300"/>
              <a:ext cx="2973387" cy="2139950"/>
            </a:xfrm>
            <a:prstGeom prst="ellipse">
              <a:avLst/>
            </a:prstGeom>
            <a:noFill/>
            <a:ln w="762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nl-NL" sz="1000" b="1">
                <a:solidFill>
                  <a:srgbClr val="002060"/>
                </a:solidFill>
              </a:endParaRPr>
            </a:p>
          </p:txBody>
        </p:sp>
        <p:sp>
          <p:nvSpPr>
            <p:cNvPr id="8" name="TextBox 13"/>
            <p:cNvSpPr txBox="1">
              <a:spLocks noChangeArrowheads="1"/>
            </p:cNvSpPr>
            <p:nvPr/>
          </p:nvSpPr>
          <p:spPr bwMode="auto">
            <a:xfrm>
              <a:off x="3242505" y="3425824"/>
              <a:ext cx="2512936" cy="970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eaLnBrk="1" hangingPunct="1"/>
              <a:r>
                <a:rPr lang="en-GB" sz="1400" b="1" dirty="0">
                  <a:solidFill>
                    <a:srgbClr val="002060"/>
                  </a:solidFill>
                </a:rPr>
                <a:t>Concurrent</a:t>
              </a:r>
            </a:p>
            <a:p>
              <a:pPr algn="ctr" eaLnBrk="1" hangingPunct="1"/>
              <a:r>
                <a:rPr lang="en-GB" sz="1400" b="1" dirty="0">
                  <a:solidFill>
                    <a:srgbClr val="002060"/>
                  </a:solidFill>
                </a:rPr>
                <a:t>Engineering</a:t>
              </a:r>
              <a:endParaRPr lang="nl-NL" sz="1400" b="1" dirty="0">
                <a:solidFill>
                  <a:srgbClr val="002060"/>
                </a:solidFill>
              </a:endParaRPr>
            </a:p>
          </p:txBody>
        </p:sp>
        <p:sp>
          <p:nvSpPr>
            <p:cNvPr id="9" name="TextBox 14"/>
            <p:cNvSpPr txBox="1">
              <a:spLocks noChangeArrowheads="1"/>
            </p:cNvSpPr>
            <p:nvPr/>
          </p:nvSpPr>
          <p:spPr bwMode="auto">
            <a:xfrm>
              <a:off x="1133475" y="2949574"/>
              <a:ext cx="1630335" cy="5706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r>
                <a:rPr lang="en-GB" sz="1400" b="1" dirty="0" smtClean="0">
                  <a:solidFill>
                    <a:srgbClr val="002060"/>
                  </a:solidFill>
                </a:rPr>
                <a:t>Optical</a:t>
              </a:r>
              <a:endParaRPr lang="en-GB" sz="1400" b="1" dirty="0">
                <a:solidFill>
                  <a:srgbClr val="002060"/>
                </a:solidFill>
              </a:endParaRPr>
            </a:p>
          </p:txBody>
        </p:sp>
        <p:sp>
          <p:nvSpPr>
            <p:cNvPr id="10" name="TextBox 15"/>
            <p:cNvSpPr txBox="1">
              <a:spLocks noChangeArrowheads="1"/>
            </p:cNvSpPr>
            <p:nvPr/>
          </p:nvSpPr>
          <p:spPr bwMode="auto">
            <a:xfrm>
              <a:off x="3376612" y="1743075"/>
              <a:ext cx="2367491" cy="5706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r>
                <a:rPr lang="en-GB" sz="1400" b="1" dirty="0">
                  <a:solidFill>
                    <a:srgbClr val="002060"/>
                  </a:solidFill>
                </a:rPr>
                <a:t>Mechanical</a:t>
              </a:r>
              <a:endParaRPr lang="nl-NL" sz="1400" b="1" dirty="0">
                <a:solidFill>
                  <a:srgbClr val="002060"/>
                </a:solidFill>
              </a:endParaRPr>
            </a:p>
          </p:txBody>
        </p:sp>
        <p:sp>
          <p:nvSpPr>
            <p:cNvPr id="11" name="TextBox 16"/>
            <p:cNvSpPr txBox="1">
              <a:spLocks noChangeArrowheads="1"/>
            </p:cNvSpPr>
            <p:nvPr/>
          </p:nvSpPr>
          <p:spPr bwMode="auto">
            <a:xfrm>
              <a:off x="6400800" y="3071814"/>
              <a:ext cx="1818758" cy="5706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r>
                <a:rPr lang="en-GB" sz="1400" b="1" dirty="0">
                  <a:solidFill>
                    <a:srgbClr val="002060"/>
                  </a:solidFill>
                </a:rPr>
                <a:t>Thermal</a:t>
              </a:r>
              <a:endParaRPr lang="nl-NL" sz="1400" b="1" dirty="0">
                <a:solidFill>
                  <a:srgbClr val="002060"/>
                </a:solidFill>
              </a:endParaRPr>
            </a:p>
          </p:txBody>
        </p:sp>
        <p:sp>
          <p:nvSpPr>
            <p:cNvPr id="12" name="TextBox 17"/>
            <p:cNvSpPr txBox="1">
              <a:spLocks noChangeArrowheads="1"/>
            </p:cNvSpPr>
            <p:nvPr/>
          </p:nvSpPr>
          <p:spPr bwMode="auto">
            <a:xfrm>
              <a:off x="1852614" y="5376865"/>
              <a:ext cx="1789005" cy="5135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r>
                <a:rPr lang="en-GB" sz="1200" b="1" dirty="0">
                  <a:solidFill>
                    <a:srgbClr val="002060"/>
                  </a:solidFill>
                </a:rPr>
                <a:t>Electrical</a:t>
              </a:r>
              <a:endParaRPr lang="nl-NL" sz="1200" b="1" dirty="0">
                <a:solidFill>
                  <a:srgbClr val="002060"/>
                </a:solidFill>
              </a:endParaRPr>
            </a:p>
          </p:txBody>
        </p:sp>
        <p:sp>
          <p:nvSpPr>
            <p:cNvPr id="13" name="TextBox 18"/>
            <p:cNvSpPr txBox="1">
              <a:spLocks noChangeArrowheads="1"/>
            </p:cNvSpPr>
            <p:nvPr/>
          </p:nvSpPr>
          <p:spPr bwMode="auto">
            <a:xfrm>
              <a:off x="5449889" y="5437190"/>
              <a:ext cx="1719589" cy="5135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r>
                <a:rPr lang="en-GB" sz="1200" b="1" dirty="0">
                  <a:solidFill>
                    <a:srgbClr val="002060"/>
                  </a:solidFill>
                </a:rPr>
                <a:t>Software</a:t>
              </a:r>
              <a:endParaRPr lang="nl-NL" sz="1200" b="1" dirty="0">
                <a:solidFill>
                  <a:srgbClr val="002060"/>
                </a:solidFill>
              </a:endParaRPr>
            </a:p>
          </p:txBody>
        </p:sp>
        <p:sp>
          <p:nvSpPr>
            <p:cNvPr id="14" name="Right Arrow 13"/>
            <p:cNvSpPr/>
            <p:nvPr/>
          </p:nvSpPr>
          <p:spPr>
            <a:xfrm rot="5400000">
              <a:off x="4033838" y="2389187"/>
              <a:ext cx="884238" cy="690563"/>
            </a:xfrm>
            <a:prstGeom prst="rightArrow">
              <a:avLst>
                <a:gd name="adj1" fmla="val 50000"/>
                <a:gd name="adj2" fmla="val 69383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nl-NL" sz="1000" b="1">
                <a:solidFill>
                  <a:srgbClr val="002060"/>
                </a:solidFill>
              </a:endParaRPr>
            </a:p>
          </p:txBody>
        </p:sp>
        <p:sp>
          <p:nvSpPr>
            <p:cNvPr id="15" name="Right Arrow 14"/>
            <p:cNvSpPr/>
            <p:nvPr/>
          </p:nvSpPr>
          <p:spPr>
            <a:xfrm rot="1080000">
              <a:off x="2565400" y="3175000"/>
              <a:ext cx="882650" cy="692150"/>
            </a:xfrm>
            <a:prstGeom prst="rightArrow">
              <a:avLst>
                <a:gd name="adj1" fmla="val 50000"/>
                <a:gd name="adj2" fmla="val 69383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nl-NL" sz="1000" b="1">
                <a:solidFill>
                  <a:srgbClr val="002060"/>
                </a:solidFill>
              </a:endParaRPr>
            </a:p>
          </p:txBody>
        </p:sp>
        <p:sp>
          <p:nvSpPr>
            <p:cNvPr id="16" name="Right Arrow 15"/>
            <p:cNvSpPr/>
            <p:nvPr/>
          </p:nvSpPr>
          <p:spPr>
            <a:xfrm rot="18360000" flipV="1">
              <a:off x="3240881" y="4717257"/>
              <a:ext cx="884237" cy="692150"/>
            </a:xfrm>
            <a:prstGeom prst="rightArrow">
              <a:avLst>
                <a:gd name="adj1" fmla="val 50000"/>
                <a:gd name="adj2" fmla="val 69383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nl-NL" sz="1000" b="1">
                <a:solidFill>
                  <a:srgbClr val="002060"/>
                </a:solidFill>
              </a:endParaRPr>
            </a:p>
          </p:txBody>
        </p:sp>
        <p:sp>
          <p:nvSpPr>
            <p:cNvPr id="17" name="Right Arrow 16"/>
            <p:cNvSpPr/>
            <p:nvPr/>
          </p:nvSpPr>
          <p:spPr>
            <a:xfrm rot="3240000" flipH="1" flipV="1">
              <a:off x="4869656" y="4710907"/>
              <a:ext cx="884237" cy="692150"/>
            </a:xfrm>
            <a:prstGeom prst="rightArrow">
              <a:avLst>
                <a:gd name="adj1" fmla="val 50000"/>
                <a:gd name="adj2" fmla="val 69383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nl-NL" sz="1000" b="1">
                <a:solidFill>
                  <a:srgbClr val="002060"/>
                </a:solidFill>
              </a:endParaRPr>
            </a:p>
          </p:txBody>
        </p:sp>
        <p:sp>
          <p:nvSpPr>
            <p:cNvPr id="18" name="Right Arrow 17"/>
            <p:cNvSpPr/>
            <p:nvPr/>
          </p:nvSpPr>
          <p:spPr>
            <a:xfrm rot="20520000" flipH="1">
              <a:off x="5508625" y="3192463"/>
              <a:ext cx="884238" cy="692150"/>
            </a:xfrm>
            <a:prstGeom prst="rightArrow">
              <a:avLst>
                <a:gd name="adj1" fmla="val 50000"/>
                <a:gd name="adj2" fmla="val 69383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nl-NL" sz="1000" b="1">
                <a:solidFill>
                  <a:srgbClr val="002060"/>
                </a:solidFill>
              </a:endParaRPr>
            </a:p>
          </p:txBody>
        </p:sp>
      </p:grpSp>
      <p:sp>
        <p:nvSpPr>
          <p:cNvPr id="47" name="Content Placeholder 2"/>
          <p:cNvSpPr>
            <a:spLocks noGrp="1"/>
          </p:cNvSpPr>
          <p:nvPr>
            <p:ph sz="half" idx="1"/>
          </p:nvPr>
        </p:nvSpPr>
        <p:spPr>
          <a:xfrm>
            <a:off x="611561" y="1052735"/>
            <a:ext cx="7776864" cy="1848637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  <a:defRPr/>
            </a:pPr>
            <a:r>
              <a:rPr lang="en-US" i="1" dirty="0" smtClean="0"/>
              <a:t>NOVA Optical Infrared instrumentation group </a:t>
            </a:r>
            <a:r>
              <a:rPr lang="en-US" i="1" dirty="0"/>
              <a:t>(</a:t>
            </a:r>
            <a:r>
              <a:rPr lang="en-US" i="1" dirty="0" smtClean="0"/>
              <a:t>Netherlands)</a:t>
            </a:r>
          </a:p>
          <a:p>
            <a:pPr>
              <a:defRPr/>
            </a:pPr>
            <a:r>
              <a:rPr lang="en-US" dirty="0" smtClean="0"/>
              <a:t>Concurrent </a:t>
            </a:r>
            <a:r>
              <a:rPr lang="en-US" dirty="0"/>
              <a:t>engineering</a:t>
            </a:r>
          </a:p>
          <a:p>
            <a:pPr>
              <a:defRPr/>
            </a:pPr>
            <a:r>
              <a:rPr lang="en-US" dirty="0" smtClean="0"/>
              <a:t>Plan design-manufacturing-alignment-verification cycle</a:t>
            </a:r>
          </a:p>
          <a:p>
            <a:pPr>
              <a:defRPr/>
            </a:pPr>
            <a:r>
              <a:rPr lang="en-US" dirty="0" smtClean="0"/>
              <a:t>Find </a:t>
            </a:r>
            <a:r>
              <a:rPr lang="en-US" dirty="0"/>
              <a:t>the optimum (best trade-off</a:t>
            </a:r>
            <a:r>
              <a:rPr lang="en-US" dirty="0" smtClean="0"/>
              <a:t>)</a:t>
            </a:r>
            <a:endParaRPr lang="en-US" dirty="0"/>
          </a:p>
        </p:txBody>
      </p:sp>
      <p:grpSp>
        <p:nvGrpSpPr>
          <p:cNvPr id="3" name="Group 2"/>
          <p:cNvGrpSpPr/>
          <p:nvPr/>
        </p:nvGrpSpPr>
        <p:grpSpPr>
          <a:xfrm>
            <a:off x="5134190" y="3278667"/>
            <a:ext cx="3265283" cy="1630975"/>
            <a:chOff x="5364088" y="3812835"/>
            <a:chExt cx="3265283" cy="1630975"/>
          </a:xfrm>
        </p:grpSpPr>
        <p:sp>
          <p:nvSpPr>
            <p:cNvPr id="21" name="TextBox 13"/>
            <p:cNvSpPr txBox="1">
              <a:spLocks noChangeArrowheads="1"/>
            </p:cNvSpPr>
            <p:nvPr/>
          </p:nvSpPr>
          <p:spPr bwMode="auto">
            <a:xfrm>
              <a:off x="7222304" y="3812835"/>
              <a:ext cx="780983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r>
                <a:rPr lang="en-GB" sz="1400" b="1" dirty="0" smtClean="0">
                  <a:solidFill>
                    <a:srgbClr val="002060"/>
                  </a:solidFill>
                </a:rPr>
                <a:t>Design</a:t>
              </a:r>
              <a:endParaRPr lang="en-GB" sz="1400" b="1" dirty="0">
                <a:solidFill>
                  <a:srgbClr val="002060"/>
                </a:solidFill>
              </a:endParaRPr>
            </a:p>
          </p:txBody>
        </p:sp>
        <p:sp>
          <p:nvSpPr>
            <p:cNvPr id="22" name="TextBox 14"/>
            <p:cNvSpPr txBox="1">
              <a:spLocks noChangeArrowheads="1"/>
            </p:cNvSpPr>
            <p:nvPr/>
          </p:nvSpPr>
          <p:spPr bwMode="auto">
            <a:xfrm>
              <a:off x="7381914" y="4899666"/>
              <a:ext cx="1247457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r>
                <a:rPr lang="en-GB" sz="1400" b="1" dirty="0" smtClean="0">
                  <a:solidFill>
                    <a:srgbClr val="002060"/>
                  </a:solidFill>
                </a:rPr>
                <a:t>Manufacture</a:t>
              </a:r>
              <a:endParaRPr lang="en-GB" sz="1400" b="1" dirty="0">
                <a:solidFill>
                  <a:srgbClr val="002060"/>
                </a:solidFill>
              </a:endParaRPr>
            </a:p>
          </p:txBody>
        </p:sp>
        <p:sp>
          <p:nvSpPr>
            <p:cNvPr id="23" name="TextBox 15"/>
            <p:cNvSpPr txBox="1">
              <a:spLocks noChangeArrowheads="1"/>
            </p:cNvSpPr>
            <p:nvPr/>
          </p:nvSpPr>
          <p:spPr bwMode="auto">
            <a:xfrm>
              <a:off x="5581714" y="5136033"/>
              <a:ext cx="1059906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r>
                <a:rPr lang="en-GB" sz="1400" b="1" dirty="0" smtClean="0">
                  <a:solidFill>
                    <a:srgbClr val="002060"/>
                  </a:solidFill>
                </a:rPr>
                <a:t>Alignment</a:t>
              </a:r>
              <a:endParaRPr lang="en-GB" sz="1400" b="1" dirty="0">
                <a:solidFill>
                  <a:srgbClr val="002060"/>
                </a:solidFill>
              </a:endParaRPr>
            </a:p>
          </p:txBody>
        </p:sp>
        <p:sp>
          <p:nvSpPr>
            <p:cNvPr id="25" name="Circular Arrow 24"/>
            <p:cNvSpPr>
              <a:spLocks noChangeAspect="1"/>
            </p:cNvSpPr>
            <p:nvPr/>
          </p:nvSpPr>
          <p:spPr>
            <a:xfrm>
              <a:off x="6233071" y="3903076"/>
              <a:ext cx="1386566" cy="1345068"/>
            </a:xfrm>
            <a:prstGeom prst="circularArrow">
              <a:avLst>
                <a:gd name="adj1" fmla="val 13988"/>
                <a:gd name="adj2" fmla="val 1142319"/>
                <a:gd name="adj3" fmla="val 20170931"/>
                <a:gd name="adj4" fmla="val 16044226"/>
                <a:gd name="adj5" fmla="val 14236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nl-NL" sz="1000" b="1">
                <a:solidFill>
                  <a:schemeClr val="tx2"/>
                </a:solidFill>
              </a:endParaRPr>
            </a:p>
          </p:txBody>
        </p:sp>
        <p:sp>
          <p:nvSpPr>
            <p:cNvPr id="26" name="Circular Arrow 25"/>
            <p:cNvSpPr>
              <a:spLocks noChangeAspect="1"/>
            </p:cNvSpPr>
            <p:nvPr/>
          </p:nvSpPr>
          <p:spPr>
            <a:xfrm rot="5400000">
              <a:off x="6246979" y="3958463"/>
              <a:ext cx="1386566" cy="1345068"/>
            </a:xfrm>
            <a:prstGeom prst="circularArrow">
              <a:avLst>
                <a:gd name="adj1" fmla="val 13988"/>
                <a:gd name="adj2" fmla="val 1142319"/>
                <a:gd name="adj3" fmla="val 20170931"/>
                <a:gd name="adj4" fmla="val 16044226"/>
                <a:gd name="adj5" fmla="val 14236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nl-NL" sz="1000" b="1">
                <a:solidFill>
                  <a:schemeClr val="tx2"/>
                </a:solidFill>
              </a:endParaRPr>
            </a:p>
          </p:txBody>
        </p:sp>
        <p:sp>
          <p:nvSpPr>
            <p:cNvPr id="27" name="Circular Arrow 26"/>
            <p:cNvSpPr>
              <a:spLocks noChangeAspect="1"/>
            </p:cNvSpPr>
            <p:nvPr/>
          </p:nvSpPr>
          <p:spPr>
            <a:xfrm rot="10800000">
              <a:off x="6178604" y="3984867"/>
              <a:ext cx="1386566" cy="1345068"/>
            </a:xfrm>
            <a:prstGeom prst="circularArrow">
              <a:avLst>
                <a:gd name="adj1" fmla="val 13988"/>
                <a:gd name="adj2" fmla="val 1142319"/>
                <a:gd name="adj3" fmla="val 20170931"/>
                <a:gd name="adj4" fmla="val 16044226"/>
                <a:gd name="adj5" fmla="val 14236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nl-NL" sz="1000" b="1">
                <a:solidFill>
                  <a:schemeClr val="tx2"/>
                </a:solidFill>
              </a:endParaRPr>
            </a:p>
          </p:txBody>
        </p:sp>
        <p:sp>
          <p:nvSpPr>
            <p:cNvPr id="28" name="Circular Arrow 27"/>
            <p:cNvSpPr>
              <a:spLocks noChangeAspect="1"/>
            </p:cNvSpPr>
            <p:nvPr/>
          </p:nvSpPr>
          <p:spPr>
            <a:xfrm rot="16200000">
              <a:off x="6167379" y="3949601"/>
              <a:ext cx="1386566" cy="1345068"/>
            </a:xfrm>
            <a:prstGeom prst="circularArrow">
              <a:avLst>
                <a:gd name="adj1" fmla="val 13988"/>
                <a:gd name="adj2" fmla="val 1142319"/>
                <a:gd name="adj3" fmla="val 20170931"/>
                <a:gd name="adj4" fmla="val 16044226"/>
                <a:gd name="adj5" fmla="val 14236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nl-NL" sz="1000" b="1">
                <a:solidFill>
                  <a:schemeClr val="tx2"/>
                </a:solidFill>
              </a:endParaRPr>
            </a:p>
          </p:txBody>
        </p:sp>
        <p:sp>
          <p:nvSpPr>
            <p:cNvPr id="29" name="TextBox 15"/>
            <p:cNvSpPr txBox="1">
              <a:spLocks noChangeArrowheads="1"/>
            </p:cNvSpPr>
            <p:nvPr/>
          </p:nvSpPr>
          <p:spPr bwMode="auto">
            <a:xfrm>
              <a:off x="5364088" y="3906591"/>
              <a:ext cx="1149417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r>
                <a:rPr lang="en-GB" sz="1400" b="1" dirty="0" smtClean="0">
                  <a:solidFill>
                    <a:srgbClr val="002060"/>
                  </a:solidFill>
                </a:rPr>
                <a:t>Verification</a:t>
              </a:r>
              <a:endParaRPr lang="en-GB" sz="1400" b="1" dirty="0">
                <a:solidFill>
                  <a:srgbClr val="00206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974395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Introduction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 smtClean="0"/>
              <a:t>Freeform design, manufacturing, testing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25445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274638"/>
            <a:ext cx="8219256" cy="63408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Introduction </a:t>
            </a:r>
            <a:endParaRPr lang="en-US" dirty="0"/>
          </a:p>
        </p:txBody>
      </p:sp>
      <p:sp>
        <p:nvSpPr>
          <p:cNvPr id="7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052737"/>
            <a:ext cx="8219256" cy="4608512"/>
          </a:xfrm>
        </p:spPr>
        <p:txBody>
          <a:bodyPr>
            <a:normAutofit fontScale="70000" lnSpcReduction="20000"/>
          </a:bodyPr>
          <a:lstStyle/>
          <a:p>
            <a:r>
              <a:rPr lang="nl-NL" dirty="0" smtClean="0"/>
              <a:t>Freeform surface based systems offer</a:t>
            </a:r>
          </a:p>
          <a:p>
            <a:pPr lvl="1"/>
            <a:r>
              <a:rPr lang="nl-NL" dirty="0" smtClean="0"/>
              <a:t>More degrees of freedom </a:t>
            </a:r>
          </a:p>
          <a:p>
            <a:pPr lvl="1"/>
            <a:r>
              <a:rPr lang="en-US" dirty="0" smtClean="0"/>
              <a:t>Superior </a:t>
            </a:r>
            <a:r>
              <a:rPr lang="en-US" dirty="0"/>
              <a:t>image </a:t>
            </a:r>
            <a:r>
              <a:rPr lang="en-US" dirty="0" smtClean="0"/>
              <a:t>quality</a:t>
            </a:r>
          </a:p>
          <a:p>
            <a:pPr lvl="1"/>
            <a:r>
              <a:rPr lang="en-US" dirty="0" smtClean="0"/>
              <a:t>Compact designs</a:t>
            </a:r>
          </a:p>
          <a:p>
            <a:pPr lvl="2"/>
            <a:r>
              <a:rPr lang="en-US" dirty="0"/>
              <a:t>smaller space envelope, lower </a:t>
            </a:r>
            <a:r>
              <a:rPr lang="en-US" dirty="0" smtClean="0"/>
              <a:t>weight</a:t>
            </a:r>
          </a:p>
          <a:p>
            <a:pPr lvl="1"/>
            <a:r>
              <a:rPr lang="nl-NL" dirty="0" smtClean="0"/>
              <a:t>Less number of surfaces</a:t>
            </a:r>
          </a:p>
          <a:p>
            <a:pPr lvl="1"/>
            <a:r>
              <a:rPr lang="nl-NL" dirty="0" smtClean="0"/>
              <a:t>Generally better solutions when the symmetry of the system is broken</a:t>
            </a:r>
          </a:p>
          <a:p>
            <a:pPr lvl="1"/>
            <a:r>
              <a:rPr lang="nl-NL" dirty="0" smtClean="0"/>
              <a:t>Tailor made optimizations (dedicated merit function targeting system geometry, distortion, etc)</a:t>
            </a:r>
            <a:endParaRPr lang="en-US" dirty="0"/>
          </a:p>
          <a:p>
            <a:pPr lvl="1"/>
            <a:endParaRPr lang="nl-NL" dirty="0"/>
          </a:p>
          <a:p>
            <a:r>
              <a:rPr lang="nl-NL" dirty="0" smtClean="0"/>
              <a:t>New way of thinking is needed in </a:t>
            </a:r>
          </a:p>
          <a:p>
            <a:pPr lvl="1"/>
            <a:r>
              <a:rPr lang="nl-NL" dirty="0" smtClean="0"/>
              <a:t>Optical design </a:t>
            </a:r>
          </a:p>
          <a:p>
            <a:pPr lvl="1"/>
            <a:r>
              <a:rPr lang="nl-NL" dirty="0" smtClean="0"/>
              <a:t>Manufacturing</a:t>
            </a:r>
          </a:p>
          <a:p>
            <a:pPr lvl="1"/>
            <a:r>
              <a:rPr lang="nl-NL" dirty="0" smtClean="0"/>
              <a:t>Testing</a:t>
            </a:r>
          </a:p>
        </p:txBody>
      </p:sp>
    </p:spTree>
    <p:extLst>
      <p:ext uri="{BB962C8B-B14F-4D97-AF65-F5344CB8AC3E}">
        <p14:creationId xmlns:p14="http://schemas.microsoft.com/office/powerpoint/2010/main" val="15225780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274638"/>
            <a:ext cx="8219256" cy="63408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Introduction </a:t>
            </a:r>
            <a:endParaRPr lang="en-US" dirty="0"/>
          </a:p>
        </p:txBody>
      </p:sp>
      <p:sp>
        <p:nvSpPr>
          <p:cNvPr id="7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052737"/>
            <a:ext cx="8219256" cy="4608512"/>
          </a:xfrm>
        </p:spPr>
        <p:txBody>
          <a:bodyPr>
            <a:normAutofit fontScale="77500" lnSpcReduction="20000"/>
          </a:bodyPr>
          <a:lstStyle/>
          <a:p>
            <a:r>
              <a:rPr lang="nl-NL" dirty="0" smtClean="0"/>
              <a:t>Freeform optical design </a:t>
            </a:r>
          </a:p>
          <a:p>
            <a:pPr lvl="1"/>
            <a:r>
              <a:rPr lang="nl-NL" dirty="0" smtClean="0"/>
              <a:t>Existing methods mostly for non-imaging applications (car head lamps, illumination, solar collector)</a:t>
            </a:r>
          </a:p>
          <a:p>
            <a:pPr lvl="1"/>
            <a:r>
              <a:rPr lang="nl-NL" dirty="0" smtClean="0"/>
              <a:t>NOVA developed freeform optical design methods for imaging applications (collimators, cameras, relays, etc.)</a:t>
            </a:r>
            <a:endParaRPr lang="en-US" dirty="0"/>
          </a:p>
          <a:p>
            <a:r>
              <a:rPr lang="nl-NL" dirty="0"/>
              <a:t>Freeform manufacturing </a:t>
            </a:r>
          </a:p>
          <a:p>
            <a:pPr lvl="1"/>
            <a:r>
              <a:rPr lang="nl-NL" dirty="0"/>
              <a:t>Diamond turning, nickel plating</a:t>
            </a:r>
          </a:p>
          <a:p>
            <a:pPr lvl="1"/>
            <a:r>
              <a:rPr lang="nl-NL" dirty="0"/>
              <a:t>Stress polishing</a:t>
            </a:r>
          </a:p>
          <a:p>
            <a:pPr lvl="1"/>
            <a:r>
              <a:rPr lang="nl-NL" dirty="0"/>
              <a:t>Hydroforming</a:t>
            </a:r>
          </a:p>
          <a:p>
            <a:r>
              <a:rPr lang="nl-NL" dirty="0" smtClean="0"/>
              <a:t>Freeform testing</a:t>
            </a:r>
            <a:endParaRPr lang="nl-NL" dirty="0"/>
          </a:p>
          <a:p>
            <a:pPr lvl="1"/>
            <a:r>
              <a:rPr lang="nl-NL" dirty="0"/>
              <a:t>Tactile </a:t>
            </a:r>
            <a:r>
              <a:rPr lang="nl-NL" dirty="0" smtClean="0"/>
              <a:t>measurements</a:t>
            </a:r>
            <a:endParaRPr lang="nl-NL" dirty="0"/>
          </a:p>
          <a:p>
            <a:pPr lvl="1"/>
            <a:r>
              <a:rPr lang="nl-NL" dirty="0"/>
              <a:t>Shack </a:t>
            </a:r>
            <a:r>
              <a:rPr lang="nl-NL" dirty="0" smtClean="0"/>
              <a:t>Hartmann</a:t>
            </a:r>
          </a:p>
          <a:p>
            <a:pPr lvl="1"/>
            <a:r>
              <a:rPr lang="nl-NL" dirty="0" smtClean="0"/>
              <a:t>Deflectometry </a:t>
            </a:r>
            <a:endParaRPr lang="nl-NL" dirty="0"/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2512901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Freeform based optical design examples (NOVA)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 smtClean="0"/>
              <a:t>METIS SMO, two-, three-mirror systems, reflective Alvarez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17563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52737"/>
            <a:ext cx="8229600" cy="1368151"/>
          </a:xfrm>
        </p:spPr>
        <p:txBody>
          <a:bodyPr>
            <a:normAutofit fontScale="70000" lnSpcReduction="20000"/>
          </a:bodyPr>
          <a:lstStyle/>
          <a:p>
            <a:r>
              <a:rPr lang="en-US" dirty="0" smtClean="0"/>
              <a:t>METIS LM band spectrograph </a:t>
            </a:r>
          </a:p>
          <a:p>
            <a:r>
              <a:rPr lang="nl-NL" dirty="0" smtClean="0"/>
              <a:t>Double pass three mirror anastigmat </a:t>
            </a:r>
            <a:endParaRPr lang="en-US" dirty="0" smtClean="0"/>
          </a:p>
          <a:p>
            <a:r>
              <a:rPr lang="en-US" dirty="0" smtClean="0"/>
              <a:t>Re-optimized design with freeform M3, all other surfaces are spherical</a:t>
            </a:r>
            <a:endParaRPr lang="en-US" dirty="0"/>
          </a:p>
        </p:txBody>
      </p:sp>
      <p:grpSp>
        <p:nvGrpSpPr>
          <p:cNvPr id="9" name="Group 8"/>
          <p:cNvGrpSpPr/>
          <p:nvPr/>
        </p:nvGrpSpPr>
        <p:grpSpPr>
          <a:xfrm>
            <a:off x="5076056" y="2564904"/>
            <a:ext cx="3913290" cy="3764478"/>
            <a:chOff x="5076056" y="2790344"/>
            <a:chExt cx="3913290" cy="3764478"/>
          </a:xfrm>
        </p:grpSpPr>
        <p:pic>
          <p:nvPicPr>
            <p:cNvPr id="10" name="Picture 7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1331" t="9068" r="32657" b="11089"/>
            <a:stretch/>
          </p:blipFill>
          <p:spPr bwMode="auto">
            <a:xfrm>
              <a:off x="5220072" y="2790344"/>
              <a:ext cx="3289465" cy="37644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1" name="TextBox 10"/>
            <p:cNvSpPr txBox="1"/>
            <p:nvPr/>
          </p:nvSpPr>
          <p:spPr>
            <a:xfrm>
              <a:off x="5076056" y="2790344"/>
              <a:ext cx="139301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M1 spherical</a:t>
              </a:r>
              <a:endParaRPr lang="en-US" dirty="0"/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7596336" y="4672583"/>
              <a:ext cx="139301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M2 spherical</a:t>
              </a:r>
              <a:endParaRPr lang="en-US" dirty="0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5297769" y="5412904"/>
              <a:ext cx="13801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M3 freeform</a:t>
              </a:r>
              <a:endParaRPr lang="en-US" dirty="0"/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7083375" y="6185490"/>
              <a:ext cx="38824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IG</a:t>
              </a:r>
              <a:endParaRPr lang="en-US" dirty="0"/>
            </a:p>
          </p:txBody>
        </p:sp>
      </p:grpSp>
      <p:pic>
        <p:nvPicPr>
          <p:cNvPr id="1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465" t="6615" r="18877" b="10575"/>
          <a:stretch/>
        </p:blipFill>
        <p:spPr bwMode="auto">
          <a:xfrm>
            <a:off x="885825" y="3048000"/>
            <a:ext cx="2695575" cy="2438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7" name="TextBox 16"/>
          <p:cNvSpPr txBox="1"/>
          <p:nvPr/>
        </p:nvSpPr>
        <p:spPr>
          <a:xfrm>
            <a:off x="1861227" y="5466710"/>
            <a:ext cx="76655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55 mm</a:t>
            </a:r>
            <a:endParaRPr lang="en-US" sz="1600" dirty="0"/>
          </a:p>
        </p:txBody>
      </p:sp>
      <p:sp>
        <p:nvSpPr>
          <p:cNvPr id="18" name="TextBox 17"/>
          <p:cNvSpPr txBox="1"/>
          <p:nvPr/>
        </p:nvSpPr>
        <p:spPr>
          <a:xfrm rot="16200000">
            <a:off x="347036" y="4143265"/>
            <a:ext cx="76655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50 mm</a:t>
            </a:r>
            <a:endParaRPr lang="en-US" sz="1600" dirty="0"/>
          </a:p>
        </p:txBody>
      </p:sp>
      <p:sp>
        <p:nvSpPr>
          <p:cNvPr id="19" name="TextBox 18"/>
          <p:cNvSpPr txBox="1"/>
          <p:nvPr/>
        </p:nvSpPr>
        <p:spPr>
          <a:xfrm>
            <a:off x="467544" y="2658398"/>
            <a:ext cx="381809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PV 10.2µm, </a:t>
            </a:r>
            <a:r>
              <a:rPr lang="en-US" sz="1600" dirty="0"/>
              <a:t>RMS </a:t>
            </a:r>
            <a:r>
              <a:rPr lang="en-US" sz="1600" dirty="0" smtClean="0"/>
              <a:t>1.2µm deviation from BFS </a:t>
            </a:r>
            <a:endParaRPr lang="en-US" sz="1600" dirty="0"/>
          </a:p>
        </p:txBody>
      </p:sp>
      <p:sp>
        <p:nvSpPr>
          <p:cNvPr id="20" name="Curved Up Arrow 19"/>
          <p:cNvSpPr/>
          <p:nvPr/>
        </p:nvSpPr>
        <p:spPr>
          <a:xfrm flipH="1">
            <a:off x="3491878" y="5579949"/>
            <a:ext cx="2704899" cy="492108"/>
          </a:xfrm>
          <a:prstGeom prst="curved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1" name="Title 1"/>
          <p:cNvSpPr>
            <a:spLocks noGrp="1"/>
          </p:cNvSpPr>
          <p:nvPr>
            <p:ph type="title"/>
          </p:nvPr>
        </p:nvSpPr>
        <p:spPr>
          <a:xfrm>
            <a:off x="467544" y="274638"/>
            <a:ext cx="8219256" cy="634082"/>
          </a:xfrm>
        </p:spPr>
        <p:txBody>
          <a:bodyPr/>
          <a:lstStyle/>
          <a:p>
            <a:r>
              <a:rPr lang="en-US" dirty="0"/>
              <a:t>Freeform based optical designs</a:t>
            </a:r>
          </a:p>
        </p:txBody>
      </p:sp>
    </p:spTree>
    <p:extLst>
      <p:ext uri="{BB962C8B-B14F-4D97-AF65-F5344CB8AC3E}">
        <p14:creationId xmlns:p14="http://schemas.microsoft.com/office/powerpoint/2010/main" val="2758820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ATISS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itle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204</TotalTime>
  <Words>421</Words>
  <Application>Microsoft Office PowerPoint</Application>
  <PresentationFormat>On-screen Show (4:3)</PresentationFormat>
  <Paragraphs>120</Paragraphs>
  <Slides>18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18</vt:i4>
      </vt:variant>
    </vt:vector>
  </HeadingPairs>
  <TitlesOfParts>
    <vt:vector size="23" baseType="lpstr">
      <vt:lpstr>Arial</vt:lpstr>
      <vt:lpstr>Calibri</vt:lpstr>
      <vt:lpstr>Times New Roman</vt:lpstr>
      <vt:lpstr>MATISSE Theme</vt:lpstr>
      <vt:lpstr>Title design</vt:lpstr>
      <vt:lpstr>Freeform based optical designs</vt:lpstr>
      <vt:lpstr>NOVA</vt:lpstr>
      <vt:lpstr>NOVA - Optical InfraRed Group</vt:lpstr>
      <vt:lpstr>Work methodology</vt:lpstr>
      <vt:lpstr>Introduction</vt:lpstr>
      <vt:lpstr>Introduction </vt:lpstr>
      <vt:lpstr>Introduction </vt:lpstr>
      <vt:lpstr>Freeform based optical design examples (NOVA)</vt:lpstr>
      <vt:lpstr>Freeform based optical designs</vt:lpstr>
      <vt:lpstr>Freeform based optical designs</vt:lpstr>
      <vt:lpstr>Freeform based optical designs</vt:lpstr>
      <vt:lpstr>Freeform based optical designs</vt:lpstr>
      <vt:lpstr>Freeform based optical designs</vt:lpstr>
      <vt:lpstr>Freeform based optical designs</vt:lpstr>
      <vt:lpstr>Freeform based optical designs</vt:lpstr>
      <vt:lpstr>Freeform work methodolgy</vt:lpstr>
      <vt:lpstr>AM and optical systems design</vt:lpstr>
      <vt:lpstr>interests</vt:lpstr>
    </vt:vector>
  </TitlesOfParts>
  <Company>Stichting ASTRON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Gabby Kroes</dc:creator>
  <cp:lastModifiedBy>Gabby Kroes</cp:lastModifiedBy>
  <cp:revision>208</cp:revision>
  <dcterms:created xsi:type="dcterms:W3CDTF">2012-07-04T09:40:32Z</dcterms:created>
  <dcterms:modified xsi:type="dcterms:W3CDTF">2016-01-21T12:51:04Z</dcterms:modified>
</cp:coreProperties>
</file>