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00" r:id="rId5"/>
  </p:sldMasterIdLst>
  <p:notesMasterIdLst>
    <p:notesMasterId r:id="rId34"/>
  </p:notesMasterIdLst>
  <p:handoutMasterIdLst>
    <p:handoutMasterId r:id="rId35"/>
  </p:handoutMasterIdLst>
  <p:sldIdLst>
    <p:sldId id="465" r:id="rId6"/>
    <p:sldId id="467" r:id="rId7"/>
    <p:sldId id="466" r:id="rId8"/>
    <p:sldId id="514" r:id="rId9"/>
    <p:sldId id="515" r:id="rId10"/>
    <p:sldId id="516" r:id="rId11"/>
    <p:sldId id="517" r:id="rId12"/>
    <p:sldId id="519" r:id="rId13"/>
    <p:sldId id="520" r:id="rId14"/>
    <p:sldId id="521" r:id="rId15"/>
    <p:sldId id="513" r:id="rId16"/>
    <p:sldId id="468" r:id="rId17"/>
    <p:sldId id="469" r:id="rId18"/>
    <p:sldId id="470" r:id="rId19"/>
    <p:sldId id="471" r:id="rId20"/>
    <p:sldId id="507" r:id="rId21"/>
    <p:sldId id="508" r:id="rId22"/>
    <p:sldId id="509" r:id="rId23"/>
    <p:sldId id="510" r:id="rId24"/>
    <p:sldId id="511" r:id="rId25"/>
    <p:sldId id="512" r:id="rId26"/>
    <p:sldId id="473" r:id="rId27"/>
    <p:sldId id="481" r:id="rId28"/>
    <p:sldId id="482" r:id="rId29"/>
    <p:sldId id="483" r:id="rId30"/>
    <p:sldId id="484" r:id="rId31"/>
    <p:sldId id="485" r:id="rId32"/>
    <p:sldId id="460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D22EF6-72B3-42E4-BCE1-1B769C48E746}">
          <p14:sldIdLst>
            <p14:sldId id="465"/>
            <p14:sldId id="467"/>
            <p14:sldId id="466"/>
            <p14:sldId id="514"/>
            <p14:sldId id="515"/>
            <p14:sldId id="516"/>
            <p14:sldId id="517"/>
            <p14:sldId id="519"/>
            <p14:sldId id="520"/>
            <p14:sldId id="521"/>
          </p14:sldIdLst>
        </p14:section>
        <p14:section name="AM overview" id="{BD47E9FD-DDDE-47D4-9177-697F6FD6CF7E}">
          <p14:sldIdLst>
            <p14:sldId id="513"/>
            <p14:sldId id="468"/>
            <p14:sldId id="469"/>
            <p14:sldId id="470"/>
            <p14:sldId id="471"/>
            <p14:sldId id="507"/>
            <p14:sldId id="508"/>
            <p14:sldId id="509"/>
            <p14:sldId id="510"/>
            <p14:sldId id="511"/>
            <p14:sldId id="512"/>
            <p14:sldId id="473"/>
          </p14:sldIdLst>
        </p14:section>
        <p14:section name="Contracts" id="{9336EEAB-93D5-4C55-A4A3-83B9481AD1C4}">
          <p14:sldIdLst>
            <p14:sldId id="481"/>
            <p14:sldId id="482"/>
            <p14:sldId id="483"/>
            <p14:sldId id="484"/>
            <p14:sldId id="485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72202" autoAdjust="0"/>
  </p:normalViewPr>
  <p:slideViewPr>
    <p:cSldViewPr>
      <p:cViewPr varScale="1">
        <p:scale>
          <a:sx n="63" d="100"/>
          <a:sy n="63" d="100"/>
        </p:scale>
        <p:origin x="-2174" y="-72"/>
      </p:cViewPr>
      <p:guideLst>
        <p:guide orient="horz" pos="4065"/>
        <p:guide orient="horz" pos="845"/>
        <p:guide orient="horz" pos="1298"/>
        <p:guide pos="884"/>
        <p:guide pos="5424"/>
        <p:guide pos="3833"/>
        <p:guide pos="1292"/>
      </p:guideLst>
    </p:cSldViewPr>
  </p:slideViewPr>
  <p:outlineViewPr>
    <p:cViewPr>
      <p:scale>
        <a:sx n="33" d="100"/>
        <a:sy n="33" d="100"/>
      </p:scale>
      <p:origin x="0" y="13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Hanno Schouten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Hanno Schouten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5E94B5"/>
              </a:solidFill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Our space activities started in 1964 when TNO-TPD </a:t>
            </a:r>
            <a:r>
              <a:rPr lang="en-US" sz="1200" dirty="0" smtClean="0">
                <a:latin typeface="Arial Black" panose="020B0A04020102020204" pitchFamily="34" charset="0"/>
              </a:rPr>
              <a:t>was</a:t>
            </a:r>
            <a:r>
              <a:rPr lang="en-US" sz="1200" baseline="0" dirty="0" smtClean="0">
                <a:latin typeface="Arial Black" panose="020B0A04020102020204" pitchFamily="34" charset="0"/>
              </a:rPr>
              <a:t> asked by the </a:t>
            </a:r>
            <a:r>
              <a:rPr lang="en-US" sz="1200" b="1" baseline="0" dirty="0" smtClean="0">
                <a:latin typeface="Arial Black" panose="020B0A04020102020204" pitchFamily="34" charset="0"/>
              </a:rPr>
              <a:t>Laboratory for Space Research </a:t>
            </a:r>
            <a:r>
              <a:rPr lang="en-US" sz="1200" baseline="0" dirty="0" smtClean="0">
                <a:latin typeface="Arial Black" panose="020B0A04020102020204" pitchFamily="34" charset="0"/>
              </a:rPr>
              <a:t>(</a:t>
            </a:r>
            <a:r>
              <a:rPr lang="en-US" sz="1200" baseline="0" dirty="0" err="1" smtClean="0">
                <a:latin typeface="Arial Black" panose="020B0A04020102020204" pitchFamily="34" charset="0"/>
              </a:rPr>
              <a:t>Laboratorium</a:t>
            </a:r>
            <a:r>
              <a:rPr lang="en-US" sz="1200" baseline="0" dirty="0" smtClean="0">
                <a:latin typeface="Arial Black" panose="020B0A04020102020204" pitchFamily="34" charset="0"/>
              </a:rPr>
              <a:t> </a:t>
            </a:r>
            <a:r>
              <a:rPr lang="en-US" sz="1200" baseline="0" dirty="0" err="1" smtClean="0">
                <a:latin typeface="Arial Black" panose="020B0A04020102020204" pitchFamily="34" charset="0"/>
              </a:rPr>
              <a:t>voor</a:t>
            </a:r>
            <a:r>
              <a:rPr lang="en-US" sz="1200" baseline="0" dirty="0" smtClean="0">
                <a:latin typeface="Arial Black" panose="020B0A04020102020204" pitchFamily="34" charset="0"/>
              </a:rPr>
              <a:t> </a:t>
            </a:r>
            <a:r>
              <a:rPr lang="en-US" sz="1200" baseline="0" dirty="0" err="1" smtClean="0">
                <a:latin typeface="Arial Black" panose="020B0A04020102020204" pitchFamily="34" charset="0"/>
              </a:rPr>
              <a:t>Ruimte-onderzoek</a:t>
            </a:r>
            <a:r>
              <a:rPr lang="en-US" sz="1200" baseline="0" dirty="0" smtClean="0">
                <a:latin typeface="Arial Black" panose="020B0A04020102020204" pitchFamily="34" charset="0"/>
              </a:rPr>
              <a:t>) in Utrecht, one of the predecessors of </a:t>
            </a:r>
            <a:r>
              <a:rPr lang="en-US" sz="1200" b="1" baseline="0" dirty="0" smtClean="0">
                <a:latin typeface="Arial Black" panose="020B0A04020102020204" pitchFamily="34" charset="0"/>
              </a:rPr>
              <a:t>SRON</a:t>
            </a:r>
            <a:r>
              <a:rPr lang="en-US" sz="1200" baseline="0" dirty="0" smtClean="0">
                <a:latin typeface="Arial Black" panose="020B0A04020102020204" pitchFamily="34" charset="0"/>
              </a:rPr>
              <a:t>, the Netherlands Institute for Space Research, to develop a star spectrophotometer. </a:t>
            </a:r>
            <a:r>
              <a:rPr lang="en-US" sz="120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TNO</a:t>
            </a:r>
            <a:r>
              <a:rPr lang="en-US" sz="1200" baseline="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built the</a:t>
            </a:r>
            <a:r>
              <a:rPr lang="en-US" sz="1200" baseline="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telescope and spectrometer </a:t>
            </a:r>
            <a:r>
              <a:rPr lang="en-US" sz="1200" dirty="0" smtClean="0">
                <a:latin typeface="Arial Black" panose="020B0A04020102020204" pitchFamily="34" charset="0"/>
              </a:rPr>
              <a:t>for near UV (206-287 nm) to register spectra of three 10 nm wide intervals with resolution of 0.18 nm. </a:t>
            </a:r>
            <a:endParaRPr lang="en-US" sz="1200" baseline="0" dirty="0" smtClean="0"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 Black" panose="020B0A04020102020204" pitchFamily="34" charset="0"/>
              </a:rPr>
              <a:t>This spectrophotometer, called S59, was going to fly on TD-1A, one of the first satellites of ESRO, later </a:t>
            </a:r>
            <a:r>
              <a:rPr lang="en-US" sz="1200" b="1" baseline="0" dirty="0" smtClean="0">
                <a:latin typeface="Arial Black" panose="020B0A04020102020204" pitchFamily="34" charset="0"/>
              </a:rPr>
              <a:t>ESA</a:t>
            </a:r>
            <a:r>
              <a:rPr lang="en-US" sz="1200" baseline="0" dirty="0" smtClean="0">
                <a:latin typeface="Arial Black" panose="020B0A04020102020204" pitchFamily="34" charset="0"/>
              </a:rPr>
              <a:t>, which was founded in the very same year 1964. Therefore, 2014 also marks our 50 year collaboration with ESA, something we are extremely proud of.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 Black" panose="020B0A04020102020204" pitchFamily="34" charset="0"/>
              </a:rPr>
              <a:t>The satellite, by the way, was TD-1A, Europe’s first 3-axis stabilized satellite, which was launched in 1972. Our activities for S-59 also led to the development of a </a:t>
            </a:r>
            <a:r>
              <a:rPr lang="en-US" sz="1200" baseline="0" dirty="0" err="1" smtClean="0">
                <a:latin typeface="Arial Black" panose="020B0A04020102020204" pitchFamily="34" charset="0"/>
              </a:rPr>
              <a:t>starmapper</a:t>
            </a:r>
            <a:r>
              <a:rPr lang="en-US" sz="1200" baseline="0" dirty="0" smtClean="0">
                <a:latin typeface="Arial Black" panose="020B0A04020102020204" pitchFamily="34" charset="0"/>
              </a:rPr>
              <a:t> instrument for ESTEC. Here we collaborated with </a:t>
            </a:r>
            <a:r>
              <a:rPr lang="en-US" sz="1200" b="1" baseline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NLR</a:t>
            </a:r>
            <a:r>
              <a:rPr lang="en-US" sz="1200" baseline="0" dirty="0" smtClean="0">
                <a:latin typeface="Arial Black" panose="020B0A04020102020204" pitchFamily="34" charset="0"/>
              </a:rPr>
              <a:t>, the National Aerospace Laboratory.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 Black" panose="020B0A04020102020204" pitchFamily="34" charset="0"/>
              </a:rPr>
              <a:t>Regarding ESA, something I learned recently is that ESTEC originally was to be located in Delft, but because of unforeseen difficulties </a:t>
            </a:r>
            <a:r>
              <a:rPr lang="en-US" sz="1200" baseline="0" dirty="0" err="1" smtClean="0">
                <a:latin typeface="Arial Black" panose="020B0A04020102020204" pitchFamily="34" charset="0"/>
              </a:rPr>
              <a:t>Noordwijk</a:t>
            </a:r>
            <a:r>
              <a:rPr lang="en-US" sz="1200" baseline="0" dirty="0" smtClean="0">
                <a:latin typeface="Arial Black" panose="020B0A04020102020204" pitchFamily="34" charset="0"/>
              </a:rPr>
              <a:t> was chosen instead.</a:t>
            </a:r>
          </a:p>
          <a:p>
            <a:endParaRPr lang="en-US" sz="1200" dirty="0" smtClean="0">
              <a:solidFill>
                <a:srgbClr val="5E94B5"/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latin typeface="Arial Black" panose="020B0A04020102020204" pitchFamily="34" charset="0"/>
              </a:rPr>
              <a:t>Background</a:t>
            </a:r>
            <a:r>
              <a:rPr lang="en-US" sz="1200" baseline="0" dirty="0" smtClean="0">
                <a:latin typeface="Arial Black" panose="020B0A04020102020204" pitchFamily="34" charset="0"/>
              </a:rPr>
              <a:t> info: </a:t>
            </a:r>
            <a:r>
              <a:rPr lang="en-US" sz="1200" dirty="0" smtClean="0">
                <a:latin typeface="Arial Black" panose="020B0A04020102020204" pitchFamily="34" charset="0"/>
              </a:rPr>
              <a:t>ESRO (European Space Research </a:t>
            </a:r>
            <a:r>
              <a:rPr lang="en-US" sz="1200" dirty="0" err="1" smtClean="0">
                <a:latin typeface="Arial Black" panose="020B0A04020102020204" pitchFamily="34" charset="0"/>
              </a:rPr>
              <a:t>Organisation</a:t>
            </a:r>
            <a:r>
              <a:rPr lang="en-US" sz="1200" dirty="0" smtClean="0">
                <a:latin typeface="Arial Black" panose="020B0A04020102020204" pitchFamily="34" charset="0"/>
              </a:rPr>
              <a:t>), founded in 1964,</a:t>
            </a:r>
            <a:r>
              <a:rPr lang="en-US" sz="1200" baseline="0" dirty="0" smtClean="0">
                <a:latin typeface="Arial Black" panose="020B0A04020102020204" pitchFamily="34" charset="0"/>
              </a:rPr>
              <a:t> merged with ELDO (European Launcher Development Organization) to become ESA in 1975.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21-1-2016 15:43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66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xfrm>
            <a:off x="1141414" y="4343400"/>
            <a:ext cx="4570412" cy="365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21-1-2016 15:45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57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u="sng" dirty="0" smtClean="0"/>
              <a:t>Material deposition</a:t>
            </a:r>
          </a:p>
          <a:p>
            <a:r>
              <a:rPr lang="en-GB" sz="1100" dirty="0" err="1" smtClean="0"/>
              <a:t>Fdm</a:t>
            </a:r>
            <a:r>
              <a:rPr lang="en-GB" sz="1100" dirty="0" smtClean="0"/>
              <a:t> – fused deposition </a:t>
            </a:r>
            <a:r>
              <a:rPr lang="en-GB" sz="1100" dirty="0" err="1" smtClean="0"/>
              <a:t>modeling</a:t>
            </a:r>
            <a:r>
              <a:rPr lang="en-GB" sz="1100" dirty="0" smtClean="0"/>
              <a:t>, hot glue gun on spool</a:t>
            </a:r>
          </a:p>
          <a:p>
            <a:r>
              <a:rPr lang="en-GB" sz="1100" dirty="0" smtClean="0"/>
              <a:t>Jetting – like ink jet printer, more viscous with drops, different heads/</a:t>
            </a:r>
            <a:r>
              <a:rPr lang="en-GB" sz="1100" dirty="0" err="1" smtClean="0"/>
              <a:t>matls</a:t>
            </a:r>
            <a:endParaRPr lang="en-GB" sz="1100" dirty="0" smtClean="0"/>
          </a:p>
          <a:p>
            <a:r>
              <a:rPr lang="en-GB" sz="1100" dirty="0" smtClean="0"/>
              <a:t>Laser cladding – metal printing, complex nozzle with laser and powder, cross and melt at surface, low res fast rate. Can be used on 5axis machine, repairs, post machine. turbines</a:t>
            </a:r>
          </a:p>
          <a:p>
            <a:r>
              <a:rPr lang="en-GB" sz="1100" dirty="0" smtClean="0"/>
              <a:t>Lom – not used. Sheet material cut outs and gluing.</a:t>
            </a:r>
          </a:p>
          <a:p>
            <a:r>
              <a:rPr lang="en-GB" sz="1100" dirty="0" smtClean="0"/>
              <a:t>Sla/</a:t>
            </a:r>
            <a:r>
              <a:rPr lang="en-GB" sz="1100" dirty="0" err="1" smtClean="0"/>
              <a:t>dlp</a:t>
            </a:r>
            <a:r>
              <a:rPr lang="en-GB" sz="1100" dirty="0" smtClean="0"/>
              <a:t> – stereo</a:t>
            </a:r>
            <a:r>
              <a:rPr lang="en-GB" sz="1100" baseline="0" dirty="0" smtClean="0"/>
              <a:t> lithography, vat photo </a:t>
            </a:r>
            <a:r>
              <a:rPr lang="en-GB" sz="1100" baseline="0" dirty="0" err="1" smtClean="0"/>
              <a:t>polymzn</a:t>
            </a:r>
            <a:r>
              <a:rPr lang="en-GB" sz="1100" baseline="0" dirty="0" smtClean="0"/>
              <a:t>, digital light processing. Small </a:t>
            </a:r>
            <a:r>
              <a:rPr lang="en-GB" sz="1100" baseline="0" dirty="0" err="1" smtClean="0"/>
              <a:t>si</a:t>
            </a:r>
            <a:r>
              <a:rPr lang="en-GB" sz="1100" baseline="0" dirty="0" smtClean="0"/>
              <a:t> chip mirror pixels determine projection. Special </a:t>
            </a:r>
            <a:r>
              <a:rPr lang="en-GB" sz="1100" baseline="0" dirty="0" err="1" smtClean="0"/>
              <a:t>uv</a:t>
            </a:r>
            <a:r>
              <a:rPr lang="en-GB" sz="1100" baseline="0" dirty="0" smtClean="0"/>
              <a:t> hardened photo polymers, layer </a:t>
            </a:r>
            <a:r>
              <a:rPr lang="en-GB" sz="1100" baseline="0" dirty="0" err="1" smtClean="0"/>
              <a:t>buildup</a:t>
            </a:r>
            <a:r>
              <a:rPr lang="en-GB" sz="1100" baseline="0" dirty="0" smtClean="0"/>
              <a:t>. Very hard like epoxy available.</a:t>
            </a:r>
            <a:endParaRPr lang="en-GB" sz="1100" dirty="0" smtClean="0"/>
          </a:p>
          <a:p>
            <a:r>
              <a:rPr lang="en-GB" sz="1100" dirty="0" err="1" smtClean="0"/>
              <a:t>Sls</a:t>
            </a:r>
            <a:r>
              <a:rPr lang="en-GB" sz="1100" dirty="0" smtClean="0"/>
              <a:t>/</a:t>
            </a:r>
            <a:r>
              <a:rPr lang="en-GB" sz="1100" dirty="0" err="1" smtClean="0"/>
              <a:t>slm</a:t>
            </a:r>
            <a:r>
              <a:rPr lang="en-GB" sz="1100" dirty="0" smtClean="0"/>
              <a:t> – selective</a:t>
            </a:r>
            <a:r>
              <a:rPr lang="en-GB" sz="1100" baseline="0" dirty="0" smtClean="0"/>
              <a:t> laser </a:t>
            </a:r>
            <a:r>
              <a:rPr lang="en-GB" sz="1100" baseline="0" dirty="0" err="1" smtClean="0"/>
              <a:t>scintering</a:t>
            </a:r>
            <a:r>
              <a:rPr lang="en-GB" sz="1100" baseline="0" dirty="0" smtClean="0"/>
              <a:t>/melting, laser melt bonds powder, polymer or metal - titanium</a:t>
            </a:r>
            <a:endParaRPr lang="en-GB" sz="1100" dirty="0" smtClean="0"/>
          </a:p>
          <a:p>
            <a:r>
              <a:rPr lang="en-GB" sz="1100" dirty="0" err="1" smtClean="0"/>
              <a:t>Powderbed</a:t>
            </a:r>
            <a:r>
              <a:rPr lang="en-GB" sz="1100" dirty="0" smtClean="0"/>
              <a:t> droplet – jetting onto flat powder</a:t>
            </a:r>
            <a:r>
              <a:rPr lang="en-GB" sz="1100" baseline="0" dirty="0" smtClean="0"/>
              <a:t> for reaction</a:t>
            </a:r>
            <a:endParaRPr lang="en-GB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20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Electronics and multi metals, </a:t>
            </a:r>
            <a:r>
              <a:rPr lang="en-GB" dirty="0" err="1" smtClean="0"/>
              <a:t>maskless</a:t>
            </a:r>
            <a:r>
              <a:rPr lang="en-GB" dirty="0" smtClean="0"/>
              <a:t> lithography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478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Tno</a:t>
            </a:r>
            <a:r>
              <a:rPr lang="en-GB" dirty="0" smtClean="0"/>
              <a:t> improves resolution, throughput and </a:t>
            </a:r>
            <a:r>
              <a:rPr lang="en-GB" dirty="0" err="1" smtClean="0"/>
              <a:t>matl</a:t>
            </a:r>
            <a:r>
              <a:rPr lang="en-GB" dirty="0" smtClean="0"/>
              <a:t> mix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4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Metal tracks in polymer, antenna. Gratings? Not yet. Now 10-20 micron. Need </a:t>
            </a:r>
            <a:r>
              <a:rPr lang="en-GB" dirty="0" err="1" smtClean="0"/>
              <a:t>nanometers</a:t>
            </a:r>
            <a:r>
              <a:rPr lang="en-GB" dirty="0" smtClean="0"/>
              <a:t> 5-10 years….</a:t>
            </a:r>
          </a:p>
          <a:p>
            <a:r>
              <a:rPr lang="en-GB" dirty="0" smtClean="0"/>
              <a:t>New tech is faster </a:t>
            </a:r>
            <a:r>
              <a:rPr lang="en-GB" dirty="0" err="1" smtClean="0"/>
              <a:t>iphones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61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Proto machine by </a:t>
            </a:r>
            <a:r>
              <a:rPr lang="en-GB" dirty="0" err="1" smtClean="0"/>
              <a:t>tno</a:t>
            </a:r>
            <a:r>
              <a:rPr lang="en-GB" dirty="0" smtClean="0"/>
              <a:t> for </a:t>
            </a:r>
            <a:r>
              <a:rPr lang="en-GB" dirty="0" err="1" smtClean="0"/>
              <a:t>difft</a:t>
            </a:r>
            <a:r>
              <a:rPr lang="en-GB" dirty="0" smtClean="0"/>
              <a:t> materials – </a:t>
            </a:r>
            <a:r>
              <a:rPr lang="en-GB" dirty="0" err="1" smtClean="0"/>
              <a:t>carosel</a:t>
            </a:r>
            <a:r>
              <a:rPr lang="en-GB" dirty="0" smtClean="0"/>
              <a:t> - patented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82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Tno</a:t>
            </a:r>
            <a:r>
              <a:rPr lang="en-GB" dirty="0" smtClean="0"/>
              <a:t> has </a:t>
            </a:r>
            <a:r>
              <a:rPr lang="en-GB" dirty="0" err="1" smtClean="0"/>
              <a:t>netwrking</a:t>
            </a:r>
            <a:r>
              <a:rPr lang="en-GB" dirty="0" smtClean="0"/>
              <a:t> field lab org – give brochure</a:t>
            </a:r>
          </a:p>
          <a:p>
            <a:r>
              <a:rPr lang="en-GB" dirty="0" smtClean="0"/>
              <a:t>Metal</a:t>
            </a:r>
            <a:r>
              <a:rPr lang="en-GB" baseline="0" dirty="0" smtClean="0"/>
              <a:t>  printing with </a:t>
            </a:r>
            <a:r>
              <a:rPr lang="en-GB" baseline="0" dirty="0" err="1" smtClean="0"/>
              <a:t>nlr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slms</a:t>
            </a:r>
            <a:r>
              <a:rPr lang="en-GB" baseline="0" dirty="0" smtClean="0"/>
              <a:t>, learn make predict design.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Title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29 July 2015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0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hyperlink" Target="http://en.wikipedia.org/wiki/File:The_E-ELT.jpg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4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6390853"/>
            <a:ext cx="9143622" cy="463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 descr="tno_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7"/>
          <a:stretch/>
        </p:blipFill>
        <p:spPr>
          <a:xfrm>
            <a:off x="0" y="0"/>
            <a:ext cx="9144000" cy="2200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  <a:solidFill>
            <a:srgbClr val="FFFFFF"/>
          </a:solidFill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EAE9C3-422F-4D24-93E3-C4AD97800A90}" type="slidenum">
              <a:rPr lang="en-GB" smtClean="0"/>
              <a:t>‹#›</a:t>
            </a:fld>
            <a:r>
              <a:rPr lang="en-GB" dirty="0" smtClean="0"/>
              <a:t> | Title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8679234" y="65628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-7200" y="2200275"/>
            <a:ext cx="9158400" cy="4190578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5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61777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4" y="1280811"/>
            <a:ext cx="34612" cy="126000"/>
          </a:xfrm>
          <a:prstGeom prst="rect">
            <a:avLst/>
          </a:prstGeom>
        </p:spPr>
      </p:pic>
      <p:sp>
        <p:nvSpPr>
          <p:cNvPr id="71" name="Rechthoek 70"/>
          <p:cNvSpPr/>
          <p:nvPr userDrawn="1"/>
        </p:nvSpPr>
        <p:spPr>
          <a:xfrm>
            <a:off x="2226469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2319232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73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2319232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4" name="Afbeelding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6" y="1280811"/>
            <a:ext cx="34612" cy="126000"/>
          </a:xfrm>
          <a:prstGeom prst="rect">
            <a:avLst/>
          </a:prstGeom>
        </p:spPr>
      </p:pic>
      <p:sp>
        <p:nvSpPr>
          <p:cNvPr id="75" name="Rechthoek 74"/>
          <p:cNvSpPr/>
          <p:nvPr userDrawn="1"/>
        </p:nvSpPr>
        <p:spPr>
          <a:xfrm>
            <a:off x="388900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398176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77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98176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8" name="Afbeelding 7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90" y="1280811"/>
            <a:ext cx="34612" cy="126000"/>
          </a:xfrm>
          <a:prstGeom prst="rect">
            <a:avLst/>
          </a:prstGeom>
        </p:spPr>
      </p:pic>
      <p:sp>
        <p:nvSpPr>
          <p:cNvPr id="79" name="Rechthoek 78"/>
          <p:cNvSpPr/>
          <p:nvPr userDrawn="1"/>
        </p:nvSpPr>
        <p:spPr>
          <a:xfrm>
            <a:off x="5550520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5643283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1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5643283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2" name="Afbeelding 8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7" y="1280811"/>
            <a:ext cx="34612" cy="126000"/>
          </a:xfrm>
          <a:prstGeom prst="rect">
            <a:avLst/>
          </a:prstGeom>
        </p:spPr>
      </p:pic>
      <p:sp>
        <p:nvSpPr>
          <p:cNvPr id="83" name="Rechthoek 82"/>
          <p:cNvSpPr/>
          <p:nvPr userDrawn="1"/>
        </p:nvSpPr>
        <p:spPr>
          <a:xfrm>
            <a:off x="721176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730452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5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730452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6" name="Afbeelding 8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0" y="1280811"/>
            <a:ext cx="34612" cy="126000"/>
          </a:xfrm>
          <a:prstGeom prst="rect">
            <a:avLst/>
          </a:prstGeom>
        </p:spPr>
      </p:pic>
      <p:sp>
        <p:nvSpPr>
          <p:cNvPr id="87" name="Rechthoek 86"/>
          <p:cNvSpPr/>
          <p:nvPr userDrawn="1"/>
        </p:nvSpPr>
        <p:spPr>
          <a:xfrm>
            <a:off x="564952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57715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9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57715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0" name="Afbeelding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9" y="3046735"/>
            <a:ext cx="34612" cy="126000"/>
          </a:xfrm>
          <a:prstGeom prst="rect">
            <a:avLst/>
          </a:prstGeom>
        </p:spPr>
      </p:pic>
      <p:sp>
        <p:nvSpPr>
          <p:cNvPr id="91" name="Rechthoek 90"/>
          <p:cNvSpPr/>
          <p:nvPr userDrawn="1"/>
        </p:nvSpPr>
        <p:spPr>
          <a:xfrm>
            <a:off x="2229644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2322407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93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2322407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4" name="Afbeelding 9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1" y="3046735"/>
            <a:ext cx="34612" cy="126000"/>
          </a:xfrm>
          <a:prstGeom prst="rect">
            <a:avLst/>
          </a:prstGeom>
        </p:spPr>
      </p:pic>
      <p:sp>
        <p:nvSpPr>
          <p:cNvPr id="95" name="Rechthoek 94"/>
          <p:cNvSpPr/>
          <p:nvPr userDrawn="1"/>
        </p:nvSpPr>
        <p:spPr>
          <a:xfrm>
            <a:off x="389217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98494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97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98494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8" name="Afbeelding 9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5" y="3046735"/>
            <a:ext cx="34612" cy="126000"/>
          </a:xfrm>
          <a:prstGeom prst="rect">
            <a:avLst/>
          </a:prstGeom>
        </p:spPr>
      </p:pic>
      <p:sp>
        <p:nvSpPr>
          <p:cNvPr id="99" name="Rechthoek 98"/>
          <p:cNvSpPr/>
          <p:nvPr userDrawn="1"/>
        </p:nvSpPr>
        <p:spPr>
          <a:xfrm>
            <a:off x="5553695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5646458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1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5646458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2" name="Afbeelding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2" y="3046735"/>
            <a:ext cx="34612" cy="126000"/>
          </a:xfrm>
          <a:prstGeom prst="rect">
            <a:avLst/>
          </a:prstGeom>
        </p:spPr>
      </p:pic>
      <p:sp>
        <p:nvSpPr>
          <p:cNvPr id="103" name="Rechthoek 102"/>
          <p:cNvSpPr/>
          <p:nvPr userDrawn="1"/>
        </p:nvSpPr>
        <p:spPr>
          <a:xfrm>
            <a:off x="721493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730770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5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730770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25" y="3046735"/>
            <a:ext cx="34612" cy="126000"/>
          </a:xfrm>
          <a:prstGeom prst="rect">
            <a:avLst/>
          </a:prstGeom>
        </p:spPr>
      </p:pic>
      <p:sp>
        <p:nvSpPr>
          <p:cNvPr id="107" name="Rechthoek 106"/>
          <p:cNvSpPr/>
          <p:nvPr userDrawn="1"/>
        </p:nvSpPr>
        <p:spPr>
          <a:xfrm>
            <a:off x="569144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661907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9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61907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0" name="Afbeelding 10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804519"/>
            <a:ext cx="34612" cy="126000"/>
          </a:xfrm>
          <a:prstGeom prst="rect">
            <a:avLst/>
          </a:prstGeom>
        </p:spPr>
      </p:pic>
      <p:sp>
        <p:nvSpPr>
          <p:cNvPr id="111" name="Rechthoek 110"/>
          <p:cNvSpPr/>
          <p:nvPr userDrawn="1"/>
        </p:nvSpPr>
        <p:spPr>
          <a:xfrm>
            <a:off x="2233836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2326599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13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2326599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4" name="Afbeelding 1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23" y="4804519"/>
            <a:ext cx="34612" cy="126000"/>
          </a:xfrm>
          <a:prstGeom prst="rect">
            <a:avLst/>
          </a:prstGeom>
        </p:spPr>
      </p:pic>
      <p:sp>
        <p:nvSpPr>
          <p:cNvPr id="115" name="Rechthoek 114"/>
          <p:cNvSpPr/>
          <p:nvPr userDrawn="1"/>
        </p:nvSpPr>
        <p:spPr>
          <a:xfrm>
            <a:off x="389637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398913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17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398913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8" name="Afbeelding 1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7" y="4804519"/>
            <a:ext cx="34612" cy="126000"/>
          </a:xfrm>
          <a:prstGeom prst="rect">
            <a:avLst/>
          </a:prstGeom>
        </p:spPr>
      </p:pic>
      <p:sp>
        <p:nvSpPr>
          <p:cNvPr id="119" name="Rechthoek 118"/>
          <p:cNvSpPr/>
          <p:nvPr userDrawn="1"/>
        </p:nvSpPr>
        <p:spPr>
          <a:xfrm>
            <a:off x="5557887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5650650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21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5650650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2" name="Afbeelding 1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4" y="4804519"/>
            <a:ext cx="34612" cy="126000"/>
          </a:xfrm>
          <a:prstGeom prst="rect">
            <a:avLst/>
          </a:prstGeom>
        </p:spPr>
      </p:pic>
      <p:sp>
        <p:nvSpPr>
          <p:cNvPr id="123" name="Rechthoek 122"/>
          <p:cNvSpPr/>
          <p:nvPr userDrawn="1"/>
        </p:nvSpPr>
        <p:spPr>
          <a:xfrm>
            <a:off x="721913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731189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25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731189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6" name="Afbeelding 1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17" y="4804519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fld id="{E9C8F3A8-AC0C-41D5-94E7-65C7F1B59F0B}" type="slidenum">
              <a:rPr lang="en-GB" smtClean="0"/>
              <a:t>‹#›</a:t>
            </a:fld>
            <a:r>
              <a:rPr lang="en-GB" dirty="0" smtClean="0"/>
              <a:t> |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561777" y="1192928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6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69" name="Afbeelding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6" y="1280811"/>
            <a:ext cx="34612" cy="126000"/>
          </a:xfrm>
          <a:prstGeom prst="rect">
            <a:avLst/>
          </a:prstGeom>
        </p:spPr>
      </p:pic>
      <p:sp>
        <p:nvSpPr>
          <p:cNvPr id="150" name="Rechthoek 149"/>
          <p:cNvSpPr/>
          <p:nvPr userDrawn="1"/>
        </p:nvSpPr>
        <p:spPr>
          <a:xfrm>
            <a:off x="3320306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413069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52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3413069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3" name="Afbeelding 1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75" y="1284635"/>
            <a:ext cx="34612" cy="126000"/>
          </a:xfrm>
          <a:prstGeom prst="rect">
            <a:avLst/>
          </a:prstGeom>
        </p:spPr>
      </p:pic>
      <p:sp>
        <p:nvSpPr>
          <p:cNvPr id="154" name="Rechthoek 153"/>
          <p:cNvSpPr/>
          <p:nvPr userDrawn="1"/>
        </p:nvSpPr>
        <p:spPr>
          <a:xfrm>
            <a:off x="6080190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172953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56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6172953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7" name="Afbeelding 15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59" y="1284635"/>
            <a:ext cx="34612" cy="126000"/>
          </a:xfrm>
          <a:prstGeom prst="rect">
            <a:avLst/>
          </a:prstGeom>
        </p:spPr>
      </p:pic>
      <p:sp>
        <p:nvSpPr>
          <p:cNvPr id="158" name="Rechthoek 157"/>
          <p:cNvSpPr/>
          <p:nvPr userDrawn="1"/>
        </p:nvSpPr>
        <p:spPr>
          <a:xfrm>
            <a:off x="567110" y="295986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659873" y="303550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0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659873" y="356641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1" name="Afbeelding 1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9" y="3047752"/>
            <a:ext cx="34612" cy="126000"/>
          </a:xfrm>
          <a:prstGeom prst="rect">
            <a:avLst/>
          </a:prstGeom>
        </p:spPr>
      </p:pic>
      <p:sp>
        <p:nvSpPr>
          <p:cNvPr id="162" name="Rechthoek 161"/>
          <p:cNvSpPr/>
          <p:nvPr userDrawn="1"/>
        </p:nvSpPr>
        <p:spPr>
          <a:xfrm>
            <a:off x="3325639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418402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4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3418402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5" name="Afbeelding 1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8" y="3051576"/>
            <a:ext cx="34612" cy="126000"/>
          </a:xfrm>
          <a:prstGeom prst="rect">
            <a:avLst/>
          </a:prstGeom>
        </p:spPr>
      </p:pic>
      <p:sp>
        <p:nvSpPr>
          <p:cNvPr id="166" name="Rechthoek 165"/>
          <p:cNvSpPr/>
          <p:nvPr userDrawn="1"/>
        </p:nvSpPr>
        <p:spPr>
          <a:xfrm>
            <a:off x="6085523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78286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8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178286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9" name="Afbeelding 1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92" y="3051576"/>
            <a:ext cx="34612" cy="126000"/>
          </a:xfrm>
          <a:prstGeom prst="rect">
            <a:avLst/>
          </a:prstGeom>
        </p:spPr>
      </p:pic>
      <p:sp>
        <p:nvSpPr>
          <p:cNvPr id="170" name="Rechthoek 169"/>
          <p:cNvSpPr/>
          <p:nvPr userDrawn="1"/>
        </p:nvSpPr>
        <p:spPr>
          <a:xfrm>
            <a:off x="570285" y="471561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663048" y="479125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72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663048" y="532216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3" name="Afbeelding 17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4" y="4803502"/>
            <a:ext cx="34612" cy="126000"/>
          </a:xfrm>
          <a:prstGeom prst="rect">
            <a:avLst/>
          </a:prstGeom>
        </p:spPr>
      </p:pic>
      <p:sp>
        <p:nvSpPr>
          <p:cNvPr id="174" name="Rechthoek 173"/>
          <p:cNvSpPr/>
          <p:nvPr userDrawn="1"/>
        </p:nvSpPr>
        <p:spPr>
          <a:xfrm>
            <a:off x="3328814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421577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76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421577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7" name="Afbeelding 17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83" y="4807326"/>
            <a:ext cx="34612" cy="126000"/>
          </a:xfrm>
          <a:prstGeom prst="rect">
            <a:avLst/>
          </a:prstGeom>
        </p:spPr>
      </p:pic>
      <p:sp>
        <p:nvSpPr>
          <p:cNvPr id="178" name="Rechthoek 177"/>
          <p:cNvSpPr/>
          <p:nvPr userDrawn="1"/>
        </p:nvSpPr>
        <p:spPr>
          <a:xfrm>
            <a:off x="6088698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6181461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te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80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6181461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81" name="Afbeelding 18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7" y="4807326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fld id="{58063575-EC57-4C9D-AF92-97EE02057B5C}" type="slidenum">
              <a:rPr lang="en-GB" smtClean="0"/>
              <a:t>‹#›</a:t>
            </a:fld>
            <a:r>
              <a:rPr lang="en-GB" dirty="0" smtClean="0"/>
              <a:t> |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7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NO titel en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9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7"/>
          <p:cNvCxnSpPr/>
          <p:nvPr userDrawn="1"/>
        </p:nvCxnSpPr>
        <p:spPr>
          <a:xfrm flipV="1">
            <a:off x="247650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9"/>
          <p:cNvCxnSpPr/>
          <p:nvPr userDrawn="1"/>
        </p:nvCxnSpPr>
        <p:spPr>
          <a:xfrm flipV="1">
            <a:off x="2336800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14"/>
          <p:cNvCxnSpPr/>
          <p:nvPr userDrawn="1"/>
        </p:nvCxnSpPr>
        <p:spPr>
          <a:xfrm flipV="1">
            <a:off x="4708525" y="161925"/>
            <a:ext cx="0" cy="53975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7" descr="\\tsn.tno.nl\Data\Users\braambc\home\2012 Account Plan\ESO account plan\esopia00079sites[1]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71450"/>
            <a:ext cx="739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Credit: ESO">
            <a:hlinkClick r:id="rId4" tooltip="Image Credit: ESO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71450"/>
            <a:ext cx="9001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6"/>
              </a:buBlip>
              <a:defRPr/>
            </a:lvl2pPr>
            <a:lvl3pPr marL="542925" indent="-187325">
              <a:buFontTx/>
              <a:buBlip>
                <a:blip r:embed="rId6"/>
              </a:buBlip>
              <a:defRPr/>
            </a:lvl3pPr>
            <a:lvl4pPr marL="715963" indent="-173038">
              <a:buFontTx/>
              <a:buBlip>
                <a:blip r:embed="rId6"/>
              </a:buBlip>
              <a:defRPr/>
            </a:lvl4pPr>
            <a:lvl5pPr marL="901700" indent="-187325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90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NO 4:3 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pic>
        <p:nvPicPr>
          <p:cNvPr id="5" name="Afbeelding 4" descr="timeline_pijl_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7" y="2027964"/>
            <a:ext cx="58382" cy="213591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 userDrawn="1"/>
        </p:nvCxnSpPr>
        <p:spPr>
          <a:xfrm flipV="1">
            <a:off x="979257" y="2334044"/>
            <a:ext cx="0" cy="2160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19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4:3 Chapter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flipV="1">
            <a:off x="551844" y="900233"/>
            <a:ext cx="0" cy="27396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timeline_pijl_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30419"/>
            <a:ext cx="54120" cy="19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73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NO 4:3 Content Slide Portfolio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pic>
        <p:nvPicPr>
          <p:cNvPr id="5" name="Afbeelding 4" descr="timeline_pijl_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17" y="2027964"/>
            <a:ext cx="58382" cy="213591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 userDrawn="1"/>
        </p:nvCxnSpPr>
        <p:spPr>
          <a:xfrm flipV="1">
            <a:off x="979257" y="2334044"/>
            <a:ext cx="0" cy="2160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19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2339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664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54868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1405480"/>
            <a:ext cx="8054114" cy="490384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Afbeelding 10" descr="pijltje_teru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8"/>
            <a:ext cx="69230" cy="144000"/>
          </a:xfrm>
          <a:prstGeom prst="rect">
            <a:avLst/>
          </a:prstGeom>
        </p:spPr>
      </p:pic>
      <p:sp>
        <p:nvSpPr>
          <p:cNvPr id="7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0" y="2204864"/>
            <a:ext cx="9144000" cy="417646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8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4014000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B580808-E41F-4EEB-93D4-8E2C1FB2C00D}" type="slidenum">
              <a:rPr lang="en-GB" smtClean="0"/>
              <a:t>‹#›</a:t>
            </a:fld>
            <a:r>
              <a:rPr lang="en-GB" dirty="0" smtClean="0"/>
              <a:t> | Title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32000" y="2206800"/>
            <a:ext cx="3672448" cy="4182150"/>
          </a:xfrm>
        </p:spPr>
        <p:txBody>
          <a:bodyPr/>
          <a:lstStyle>
            <a:lvl1pPr marL="0" indent="0">
              <a:buSzPct val="100000"/>
              <a:buFontTx/>
              <a:buNone/>
              <a:defRPr baseline="0"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ep 1"/>
          <p:cNvGrpSpPr/>
          <p:nvPr userDrawn="1"/>
        </p:nvGrpSpPr>
        <p:grpSpPr>
          <a:xfrm>
            <a:off x="539552" y="900233"/>
            <a:ext cx="54120" cy="3028186"/>
            <a:chOff x="539552" y="900233"/>
            <a:chExt cx="54120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30419"/>
              <a:ext cx="54120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18"/>
            <a:ext cx="9144000" cy="274319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539800" y="900233"/>
            <a:ext cx="53624" cy="3028186"/>
            <a:chOff x="539800" y="900233"/>
            <a:chExt cx="53624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0" y="3730419"/>
              <a:ext cx="53624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2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12" name="Groep 11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29144"/>
            <a:ext cx="9143245" cy="158483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 userDrawn="1"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32192"/>
            <a:ext cx="9143245" cy="152387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56486" y="548680"/>
            <a:ext cx="80479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6486" y="1405480"/>
            <a:ext cx="8044589" cy="4903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56486" y="652534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63258" y="6526800"/>
            <a:ext cx="21336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29 July 2015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4410" y="6526800"/>
            <a:ext cx="43200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3197-0264-4F9B-BFFF-21139B2B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50" r:id="rId3"/>
    <p:sldLayoutId id="2147483661" r:id="rId4"/>
    <p:sldLayoutId id="2147483699" r:id="rId5"/>
    <p:sldLayoutId id="2147483688" r:id="rId6"/>
    <p:sldLayoutId id="2147483695" r:id="rId7"/>
    <p:sldLayoutId id="2147483690" r:id="rId8"/>
    <p:sldLayoutId id="2147483696" r:id="rId9"/>
    <p:sldLayoutId id="2147483698" r:id="rId10"/>
    <p:sldLayoutId id="2147483691" r:id="rId11"/>
    <p:sldLayoutId id="2147483692" r:id="rId12"/>
    <p:sldLayoutId id="2147483693" r:id="rId13"/>
    <p:sldLayoutId id="2147483697" r:id="rId14"/>
    <p:sldLayoutId id="2147483737" r:id="rId15"/>
    <p:sldLayoutId id="2147483738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479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6486" y="2199600"/>
            <a:ext cx="8047962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56486" y="652534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9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 spd="slow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8" indent="-18573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21" Type="http://schemas.openxmlformats.org/officeDocument/2006/relationships/image" Target="../media/image82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3.png"/><Relationship Id="rId7" Type="http://schemas.openxmlformats.org/officeDocument/2006/relationships/hyperlink" Target="http://www.google.nl/url?sa=i&amp;rct=j&amp;q=&amp;esrc=s&amp;source=images&amp;cd=&amp;cad=rja&amp;uact=8&amp;ved=0CAcQjRxqFQoTCLHOm4Kv_McCFchZGgodZcMH_g&amp;url=http://www.inmindd.eu/team/maastricht-university/&amp;bvm=bv.102829193,d.d24&amp;psig=AFQjCNGN4R4saa5U5USIesX0w44ebPkzNQ&amp;ust=1442520828012724" TargetMode="External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17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hyperlink" Target="1311_024_AR_EN%20Guide%20to%20our%20Galaxy_cut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1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Additive manufacturing is </a:t>
            </a:r>
            <a:r>
              <a:rPr lang="en-US" sz="1800" b="1" u="sng" dirty="0"/>
              <a:t>multidisciplinary</a:t>
            </a:r>
            <a:r>
              <a:rPr lang="en-US" sz="1800" b="1" dirty="0"/>
              <a:t> and</a:t>
            </a:r>
            <a:br>
              <a:rPr lang="en-US" sz="1800" b="1" dirty="0"/>
            </a:br>
            <a:r>
              <a:rPr lang="en-US" sz="1800" b="1" dirty="0"/>
              <a:t>vigorously innovating.</a:t>
            </a:r>
          </a:p>
          <a:p>
            <a:r>
              <a:rPr lang="en-US" sz="1800" b="1" dirty="0"/>
              <a:t>TNO links </a:t>
            </a:r>
            <a:r>
              <a:rPr lang="en-US" sz="1800" b="1" i="1" u="sng" dirty="0"/>
              <a:t>materials</a:t>
            </a:r>
            <a:r>
              <a:rPr lang="en-US" sz="1800" b="1" dirty="0"/>
              <a:t> innovations with </a:t>
            </a:r>
            <a:r>
              <a:rPr lang="en-US" sz="1800" b="1" i="1" u="sng" dirty="0"/>
              <a:t>systems</a:t>
            </a:r>
            <a:r>
              <a:rPr lang="en-US" sz="1800" b="1" dirty="0"/>
              <a:t> innovations in a collaborative approach between the </a:t>
            </a:r>
            <a:r>
              <a:rPr lang="en-US" sz="1800" b="1" dirty="0" err="1"/>
              <a:t>Brightlands</a:t>
            </a:r>
            <a:r>
              <a:rPr lang="en-US" sz="1800" b="1" dirty="0"/>
              <a:t> Materials Center and The High Tech System Center.</a:t>
            </a:r>
          </a:p>
          <a:p>
            <a:r>
              <a:rPr lang="en-US" sz="1800" b="1" dirty="0"/>
              <a:t>The Systems for AM center focuses on </a:t>
            </a:r>
            <a:r>
              <a:rPr lang="en-US" sz="1800" b="1" u="sng" dirty="0"/>
              <a:t>application driven </a:t>
            </a:r>
            <a:r>
              <a:rPr lang="en-US" sz="1800" b="1" dirty="0"/>
              <a:t>equipment innovations.</a:t>
            </a:r>
          </a:p>
          <a:p>
            <a:r>
              <a:rPr lang="en-US" sz="1800" b="1" dirty="0"/>
              <a:t>The BMC focusses on application driven materials innovations.</a:t>
            </a:r>
          </a:p>
          <a:p>
            <a:r>
              <a:rPr lang="en-US" sz="1800" b="1" dirty="0"/>
              <a:t>An open innovation model is used to </a:t>
            </a:r>
            <a:r>
              <a:rPr lang="en-US" sz="1800" b="1" dirty="0" smtClean="0"/>
              <a:t>network and </a:t>
            </a:r>
            <a:r>
              <a:rPr lang="en-US" sz="1800" b="1" dirty="0"/>
              <a:t>share resources </a:t>
            </a:r>
            <a:r>
              <a:rPr lang="en-US" sz="1800" b="1" dirty="0" smtClean="0"/>
              <a:t>&amp; </a:t>
            </a:r>
            <a:r>
              <a:rPr lang="en-US" sz="1800" b="1" dirty="0"/>
              <a:t>IP for a higher ROI.</a:t>
            </a:r>
          </a:p>
          <a:p>
            <a:r>
              <a:rPr lang="en-US" sz="1800" b="1" dirty="0"/>
              <a:t>Dedicated exclusive projects are also </a:t>
            </a:r>
            <a:r>
              <a:rPr lang="en-US" sz="1800" b="1" dirty="0" smtClean="0"/>
              <a:t>possible.</a:t>
            </a:r>
            <a:endParaRPr lang="en-US" sz="1800" b="1" dirty="0"/>
          </a:p>
          <a:p>
            <a:r>
              <a:rPr lang="en-US" sz="1800" b="1" dirty="0"/>
              <a:t>Contact us to see how you can get involved and get more detailed information about the ongoing innovations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VLTI_STS_AT_06FKA00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569866" cy="16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71" y="550712"/>
            <a:ext cx="7272338" cy="502024"/>
          </a:xfrm>
        </p:spPr>
        <p:txBody>
          <a:bodyPr/>
          <a:lstStyle/>
          <a:p>
            <a:r>
              <a:rPr lang="en-GB" dirty="0" smtClean="0"/>
              <a:t>History of TNO projects for ESO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863487"/>
            <a:ext cx="2395082" cy="55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ESO_VLT_delay_line_FredKamphues08D29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8" y="4445178"/>
            <a:ext cx="3526078" cy="23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7624" y="836712"/>
            <a:ext cx="72008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710" y="3014528"/>
            <a:ext cx="232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VLT STS-AT star separator</a:t>
            </a:r>
            <a:br>
              <a:rPr lang="en-GB" sz="1400" dirty="0" smtClean="0"/>
            </a:br>
            <a:r>
              <a:rPr lang="en-GB" sz="1400" dirty="0" smtClean="0"/>
              <a:t>tip-tilt mechanism</a:t>
            </a:r>
            <a:endParaRPr lang="en-GB" sz="1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31223"/>
            <a:ext cx="2515621" cy="33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79712" y="4129335"/>
            <a:ext cx="14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VLTI delay lines</a:t>
            </a:r>
            <a:endParaRPr lang="en-GB" sz="1400" dirty="0"/>
          </a:p>
        </p:txBody>
      </p:sp>
      <p:pic>
        <p:nvPicPr>
          <p:cNvPr id="15" name="Picture 2" descr="\\tsn.tno.nl\Data\Users\braambc\home\2012 VLTI OTA\TNO_11FKB07858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7263"/>
            <a:ext cx="30416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7991" y="1500219"/>
            <a:ext cx="9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VLT OTA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83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 technologies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37" y="1145927"/>
            <a:ext cx="2361288" cy="17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7553"/>
            <a:ext cx="2543944" cy="19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54" y="3904911"/>
            <a:ext cx="2202813" cy="16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95" y="3904911"/>
            <a:ext cx="2212543" cy="16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20" y="3914241"/>
            <a:ext cx="2322775" cy="18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" y="4150143"/>
            <a:ext cx="2121897" cy="159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57883"/>
            <a:ext cx="2839123" cy="15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9245" y="3121696"/>
            <a:ext cx="1009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FDM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067944" y="2937030"/>
            <a:ext cx="1009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366"/>
                </a:solidFill>
                <a:latin typeface="Calibri" panose="020F0502020204030204" pitchFamily="34" charset="0"/>
              </a:rPr>
              <a:t>J</a:t>
            </a:r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etting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89454" y="2882217"/>
            <a:ext cx="164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Laser cladding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754136" y="5741566"/>
            <a:ext cx="164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SLS/SLM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699792" y="5785792"/>
            <a:ext cx="164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SLA/DLP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169367" y="5569768"/>
            <a:ext cx="16429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Powder Bed Droplet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32748" y="5785792"/>
            <a:ext cx="1642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3366"/>
                </a:solidFill>
                <a:latin typeface="Calibri" panose="020F0502020204030204" pitchFamily="34" charset="0"/>
              </a:rPr>
              <a:t>LOM</a:t>
            </a:r>
            <a:endParaRPr lang="en-GB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multidisciplinary and vigorously innovating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1700808"/>
            <a:ext cx="8054114" cy="4608512"/>
          </a:xfrm>
        </p:spPr>
        <p:txBody>
          <a:bodyPr/>
          <a:lstStyle/>
          <a:p>
            <a:r>
              <a:rPr lang="en-US" sz="1800" dirty="0"/>
              <a:t>AM technology is a 20 year hype that is now </a:t>
            </a:r>
            <a:r>
              <a:rPr lang="en-US" sz="1800" u="sng" dirty="0"/>
              <a:t>becoming a manufacturing reality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There are many organizations and companies, filled with fragmentation and networking initiatives worldwide.</a:t>
            </a:r>
          </a:p>
          <a:p>
            <a:endParaRPr lang="en-US" sz="1800" dirty="0"/>
          </a:p>
          <a:p>
            <a:r>
              <a:rPr lang="en-US" sz="1800" dirty="0"/>
              <a:t>AM technology is </a:t>
            </a:r>
            <a:r>
              <a:rPr lang="en-US" sz="1800" u="sng" dirty="0"/>
              <a:t>transitioning from prototyping to manufacturing </a:t>
            </a:r>
            <a:r>
              <a:rPr lang="en-US" sz="1800" dirty="0"/>
              <a:t>to hybrid manufacturing.</a:t>
            </a:r>
          </a:p>
          <a:p>
            <a:endParaRPr lang="en-US" sz="1800" dirty="0"/>
          </a:p>
          <a:p>
            <a:r>
              <a:rPr lang="en-US" sz="1800" dirty="0"/>
              <a:t>TNO links materials innovations with systems innovations in a collaborative approach.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 is becoming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 technology is a 20 year hype that is now becoming a manufacturing reality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Picture 2" descr="http://www.3ders.org/images/Gartner-2012-Hype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2332194"/>
            <a:ext cx="470115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54" y="2401416"/>
            <a:ext cx="4665050" cy="29718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5661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15816" y="5733256"/>
            <a:ext cx="3456384" cy="173767"/>
          </a:xfrm>
          <a:prstGeom prst="rightArrow">
            <a:avLst>
              <a:gd name="adj1" fmla="val 28074"/>
              <a:gd name="adj2" fmla="val 14866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19470" y="3372764"/>
            <a:ext cx="475253" cy="21602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682709" y="3684818"/>
            <a:ext cx="432048" cy="21602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69107" y="3913668"/>
            <a:ext cx="522778" cy="21602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637064" y="3462621"/>
            <a:ext cx="926134" cy="17853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61147" y="2276872"/>
            <a:ext cx="475253" cy="216024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742210" y="4092476"/>
            <a:ext cx="926134" cy="178532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worldwide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794" y="6372520"/>
            <a:ext cx="4320000" cy="169200"/>
          </a:xfrm>
        </p:spPr>
        <p:txBody>
          <a:bodyPr/>
          <a:lstStyle/>
          <a:p>
            <a:fld id="{7471BDC5-6553-49B1-9D63-E37C8679EE8C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3"/>
          <a:stretch/>
        </p:blipFill>
        <p:spPr bwMode="auto">
          <a:xfrm>
            <a:off x="2780084" y="2652225"/>
            <a:ext cx="3619500" cy="22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83870" y="6371064"/>
            <a:ext cx="1800000" cy="168990"/>
          </a:xfrm>
        </p:spPr>
        <p:txBody>
          <a:bodyPr/>
          <a:lstStyle/>
          <a:p>
            <a:fld id="{52236286-4DC8-46DE-9269-8F728FBC0641}" type="slidenum">
              <a:rPr lang="nl-NL" smtClean="0"/>
              <a:t>14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6255568" y="4941168"/>
            <a:ext cx="2282239" cy="1645920"/>
            <a:chOff x="3995936" y="7173415"/>
            <a:chExt cx="2282239" cy="1353021"/>
          </a:xfrm>
          <a:solidFill>
            <a:schemeClr val="bg2">
              <a:alpha val="5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995936" y="7173415"/>
              <a:ext cx="2282239" cy="135302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China</a:t>
              </a:r>
            </a:p>
            <a:p>
              <a:pPr algn="ctr"/>
              <a:r>
                <a:rPr lang="en-GB" dirty="0" smtClean="0"/>
                <a:t>OEM companies</a:t>
              </a:r>
              <a:endParaRPr lang="en-GB" dirty="0"/>
            </a:p>
          </p:txBody>
        </p:sp>
        <p:pic>
          <p:nvPicPr>
            <p:cNvPr id="9" name="Picture 7" descr="http://xn--b1afbqqhyhj.xn--p1ai/upload/iblock/ccd/hunan_fars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94" y="7903839"/>
              <a:ext cx="994126" cy="4533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" name="Group 9"/>
          <p:cNvGrpSpPr/>
          <p:nvPr/>
        </p:nvGrpSpPr>
        <p:grpSpPr>
          <a:xfrm>
            <a:off x="359618" y="4941168"/>
            <a:ext cx="3015630" cy="1645920"/>
            <a:chOff x="-191574" y="7153521"/>
            <a:chExt cx="3107390" cy="1696001"/>
          </a:xfrm>
          <a:solidFill>
            <a:schemeClr val="bg2">
              <a:alpha val="5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-191574" y="7153521"/>
              <a:ext cx="3107390" cy="1696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USA</a:t>
              </a:r>
            </a:p>
            <a:p>
              <a:pPr algn="ctr"/>
              <a:r>
                <a:rPr lang="en-GB" dirty="0" smtClean="0"/>
                <a:t>R&amp;D materials </a:t>
              </a:r>
            </a:p>
            <a:p>
              <a:pPr algn="ctr"/>
              <a:r>
                <a:rPr lang="en-GB" dirty="0" smtClean="0"/>
                <a:t>R&amp;D equipment</a:t>
              </a:r>
            </a:p>
            <a:p>
              <a:pPr algn="ctr"/>
              <a:r>
                <a:rPr lang="en-GB" dirty="0" smtClean="0"/>
                <a:t>OEM companies</a:t>
              </a:r>
              <a:endParaRPr lang="en-GB" dirty="0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71" y="7643456"/>
              <a:ext cx="407996" cy="233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3" name="Picture 10" descr="http://additivemanufacturing.com/wp-content/uploads/2015/04/AM_stacked_fullcolor_on_white_BW475-978x20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2" r="19346"/>
            <a:stretch/>
          </p:blipFill>
          <p:spPr bwMode="auto">
            <a:xfrm>
              <a:off x="207027" y="8462700"/>
              <a:ext cx="848147" cy="2948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367" y="7950796"/>
              <a:ext cx="504991" cy="23661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5" name="Picture 13" descr="http://www.waterfilterexpert.nl/image/catalog/Nieuwe%20logo/ge-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028" y="7775626"/>
              <a:ext cx="397767" cy="3977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6" name="Picture 15" descr="http://skyfox.de/images/product_images/original_images/image_145011_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32486" r="4111" b="42058"/>
            <a:stretch/>
          </p:blipFill>
          <p:spPr bwMode="auto">
            <a:xfrm>
              <a:off x="1245813" y="8480121"/>
              <a:ext cx="954853" cy="311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7" name="Group 16"/>
          <p:cNvGrpSpPr/>
          <p:nvPr/>
        </p:nvGrpSpPr>
        <p:grpSpPr>
          <a:xfrm>
            <a:off x="162272" y="1196752"/>
            <a:ext cx="3429000" cy="1645920"/>
            <a:chOff x="9418185" y="-888082"/>
            <a:chExt cx="3506743" cy="1631011"/>
          </a:xfrm>
        </p:grpSpPr>
        <p:sp>
          <p:nvSpPr>
            <p:cNvPr id="18" name="Rounded Rectangle 17"/>
            <p:cNvSpPr/>
            <p:nvPr/>
          </p:nvSpPr>
          <p:spPr>
            <a:xfrm>
              <a:off x="9418185" y="-888082"/>
              <a:ext cx="3506743" cy="163101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The Netherlands</a:t>
              </a:r>
            </a:p>
            <a:p>
              <a:pPr algn="ctr"/>
              <a:r>
                <a:rPr lang="en-GB" dirty="0" smtClean="0"/>
                <a:t>R&amp;D materials </a:t>
              </a:r>
            </a:p>
            <a:p>
              <a:pPr algn="ctr"/>
              <a:r>
                <a:rPr lang="en-GB" dirty="0" smtClean="0"/>
                <a:t>R&amp;D equipment</a:t>
              </a:r>
            </a:p>
            <a:p>
              <a:pPr algn="ctr"/>
              <a:r>
                <a:rPr lang="en-GB" dirty="0" smtClean="0"/>
                <a:t>OEM companies</a:t>
              </a:r>
              <a:endParaRPr lang="en-GB" dirty="0"/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807" y="-302858"/>
              <a:ext cx="707079" cy="36447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6696" y="310881"/>
              <a:ext cx="792088" cy="27465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201" y="-697231"/>
              <a:ext cx="654487" cy="46090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599" y="-121167"/>
              <a:ext cx="728033" cy="36401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67"/>
            <a:stretch/>
          </p:blipFill>
          <p:spPr bwMode="auto">
            <a:xfrm>
              <a:off x="9540552" y="310881"/>
              <a:ext cx="1022019" cy="35664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7507" y="382889"/>
              <a:ext cx="821397" cy="20369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cxnSp>
        <p:nvCxnSpPr>
          <p:cNvPr id="25" name="Elbow Connector 11"/>
          <p:cNvCxnSpPr>
            <a:stCxn id="8" idx="0"/>
          </p:cNvCxnSpPr>
          <p:nvPr/>
        </p:nvCxnSpPr>
        <p:spPr>
          <a:xfrm rot="16200000" flipV="1">
            <a:off x="5812886" y="3357366"/>
            <a:ext cx="1450423" cy="1717182"/>
          </a:xfrm>
          <a:prstGeom prst="curvedConnector2">
            <a:avLst/>
          </a:prstGeom>
          <a:ln w="38100">
            <a:solidFill>
              <a:srgbClr val="0070C0"/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31"/>
          <p:cNvCxnSpPr>
            <a:stCxn id="18" idx="3"/>
          </p:cNvCxnSpPr>
          <p:nvPr/>
        </p:nvCxnSpPr>
        <p:spPr>
          <a:xfrm>
            <a:off x="3591272" y="2019712"/>
            <a:ext cx="1104440" cy="1247638"/>
          </a:xfrm>
          <a:prstGeom prst="curvedConnector2">
            <a:avLst/>
          </a:prstGeom>
          <a:ln w="38100">
            <a:solidFill>
              <a:srgbClr val="0070C0"/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47"/>
          <p:cNvCxnSpPr>
            <a:stCxn id="31" idx="2"/>
          </p:cNvCxnSpPr>
          <p:nvPr/>
        </p:nvCxnSpPr>
        <p:spPr>
          <a:xfrm rot="5400000">
            <a:off x="5784354" y="1801718"/>
            <a:ext cx="424680" cy="2506588"/>
          </a:xfrm>
          <a:prstGeom prst="curvedConnector2">
            <a:avLst/>
          </a:prstGeom>
          <a:ln w="38100">
            <a:solidFill>
              <a:srgbClr val="0070C0"/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47"/>
          <p:cNvCxnSpPr>
            <a:stCxn id="11" idx="0"/>
          </p:cNvCxnSpPr>
          <p:nvPr/>
        </p:nvCxnSpPr>
        <p:spPr>
          <a:xfrm rot="5400000" flipH="1" flipV="1">
            <a:off x="1988028" y="3226133"/>
            <a:ext cx="1594440" cy="1835630"/>
          </a:xfrm>
          <a:prstGeom prst="curvedConnector2">
            <a:avLst/>
          </a:prstGeom>
          <a:ln w="38100">
            <a:solidFill>
              <a:srgbClr val="0070C0"/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47"/>
          <p:cNvCxnSpPr>
            <a:stCxn id="37" idx="0"/>
          </p:cNvCxnSpPr>
          <p:nvPr/>
        </p:nvCxnSpPr>
        <p:spPr>
          <a:xfrm rot="5400000" flipH="1" flipV="1">
            <a:off x="3997299" y="4112511"/>
            <a:ext cx="1650964" cy="635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535488" y="1196752"/>
            <a:ext cx="3429000" cy="1645920"/>
            <a:chOff x="5652120" y="5085184"/>
            <a:chExt cx="3456384" cy="1645920"/>
          </a:xfrm>
        </p:grpSpPr>
        <p:sp>
          <p:nvSpPr>
            <p:cNvPr id="31" name="Rounded Rectangle 30"/>
            <p:cNvSpPr/>
            <p:nvPr/>
          </p:nvSpPr>
          <p:spPr>
            <a:xfrm>
              <a:off x="5652120" y="5085184"/>
              <a:ext cx="3456384" cy="1645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Germany</a:t>
              </a:r>
            </a:p>
            <a:p>
              <a:pPr algn="ctr"/>
              <a:r>
                <a:rPr lang="en-GB" dirty="0" smtClean="0"/>
                <a:t>R&amp;D materials </a:t>
              </a:r>
            </a:p>
            <a:p>
              <a:pPr algn="ctr"/>
              <a:r>
                <a:rPr lang="en-GB" dirty="0" smtClean="0"/>
                <a:t>R&amp;D equipment</a:t>
              </a:r>
            </a:p>
            <a:p>
              <a:pPr algn="ctr"/>
              <a:r>
                <a:rPr lang="en-GB" dirty="0" smtClean="0"/>
                <a:t>OEM companies</a:t>
              </a:r>
              <a:endParaRPr lang="en-GB" dirty="0"/>
            </a:p>
          </p:txBody>
        </p:sp>
        <p:pic>
          <p:nvPicPr>
            <p:cNvPr id="32" name="Picture 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15" y="6400754"/>
              <a:ext cx="936104" cy="24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84" y="5561387"/>
              <a:ext cx="636514" cy="28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11" y="5529944"/>
              <a:ext cx="377814" cy="37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6410103"/>
              <a:ext cx="792088" cy="24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3599668" y="4941168"/>
            <a:ext cx="2439876" cy="1645920"/>
            <a:chOff x="3131840" y="5095448"/>
            <a:chExt cx="2439876" cy="1645920"/>
          </a:xfrm>
        </p:grpSpPr>
        <p:sp>
          <p:nvSpPr>
            <p:cNvPr id="37" name="Rounded Rectangle 36"/>
            <p:cNvSpPr/>
            <p:nvPr/>
          </p:nvSpPr>
          <p:spPr>
            <a:xfrm>
              <a:off x="3131840" y="5095448"/>
              <a:ext cx="2439876" cy="1645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b="1" dirty="0" smtClean="0"/>
                <a:t>Belgium &amp; France</a:t>
              </a:r>
            </a:p>
            <a:p>
              <a:pPr algn="ctr"/>
              <a:r>
                <a:rPr lang="en-GB" dirty="0" smtClean="0"/>
                <a:t>R&amp;D materials </a:t>
              </a:r>
            </a:p>
            <a:p>
              <a:pPr algn="ctr"/>
              <a:r>
                <a:rPr lang="en-GB" dirty="0" smtClean="0"/>
                <a:t>R&amp;D equipment</a:t>
              </a:r>
            </a:p>
          </p:txBody>
        </p:sp>
        <p:pic>
          <p:nvPicPr>
            <p:cNvPr id="38" name="Picture 2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33" y="6047933"/>
              <a:ext cx="776235" cy="25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6382875"/>
              <a:ext cx="845431" cy="26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277" y="6162982"/>
              <a:ext cx="674827" cy="38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884" y="6098805"/>
              <a:ext cx="560140" cy="31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1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technology is transitioning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86" y="1405480"/>
            <a:ext cx="8054114" cy="511352"/>
          </a:xfrm>
        </p:spPr>
        <p:txBody>
          <a:bodyPr/>
          <a:lstStyle/>
          <a:p>
            <a:pPr marL="185738" lvl="1" indent="0" algn="ctr">
              <a:buNone/>
            </a:pPr>
            <a:r>
              <a:rPr lang="en-GB" sz="2000" b="1" dirty="0" smtClean="0"/>
              <a:t>prototyping </a:t>
            </a:r>
            <a:r>
              <a:rPr lang="en-GB" sz="2000" b="1" dirty="0" smtClean="0">
                <a:sym typeface="Wingdings" panose="05000000000000000000" pitchFamily="2" charset="2"/>
              </a:rPr>
              <a:t> manufacturing  </a:t>
            </a:r>
            <a:r>
              <a:rPr lang="en-GB" sz="2000" b="1" u="sng" dirty="0" smtClean="0">
                <a:sym typeface="Wingdings" panose="05000000000000000000" pitchFamily="2" charset="2"/>
              </a:rPr>
              <a:t>hybrid manufacturing</a:t>
            </a:r>
            <a:endParaRPr lang="en-GB" sz="20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72" y="5151176"/>
            <a:ext cx="1200880" cy="111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31106" y="1916832"/>
            <a:ext cx="1506570" cy="1928341"/>
            <a:chOff x="5095105" y="1895776"/>
            <a:chExt cx="3292475" cy="4559300"/>
          </a:xfrm>
        </p:grpSpPr>
        <p:sp>
          <p:nvSpPr>
            <p:cNvPr id="8" name="Trapezoid 7"/>
            <p:cNvSpPr/>
            <p:nvPr/>
          </p:nvSpPr>
          <p:spPr>
            <a:xfrm rot="5400000">
              <a:off x="5821948" y="2860982"/>
              <a:ext cx="2338654" cy="2091449"/>
            </a:xfrm>
            <a:prstGeom prst="trapezoid">
              <a:avLst>
                <a:gd name="adj" fmla="val 190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2" descr="\\tsn.tno.nl\data\Projects\060\0\04332\Pictures_and_Movies\Photo's Eric de Vries-d162f7\TNO-Lepus Next Generation+logo_EDV6366 (Large)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105" y="1895776"/>
              <a:ext cx="3292475" cy="455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70" y="2204864"/>
            <a:ext cx="4374554" cy="39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additive manufacturing at TNO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</a:rPr>
              <a:t>TNO </a:t>
            </a:r>
            <a:r>
              <a:rPr lang="en-US" sz="1800" dirty="0" smtClean="0">
                <a:latin typeface="Calibri" panose="020F0502020204030204" pitchFamily="34" charset="0"/>
              </a:rPr>
              <a:t>has </a:t>
            </a:r>
            <a:r>
              <a:rPr lang="en-US" sz="1800" dirty="0">
                <a:latin typeface="Calibri" panose="020F0502020204030204" pitchFamily="34" charset="0"/>
              </a:rPr>
              <a:t>been active in Additive Manufacturing for almost 20 years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Our </a:t>
            </a:r>
            <a:r>
              <a:rPr lang="en-US" sz="1800" dirty="0">
                <a:latin typeface="Calibri" panose="020F0502020204030204" pitchFamily="34" charset="0"/>
              </a:rPr>
              <a:t>expertise covers the whole process </a:t>
            </a:r>
            <a:r>
              <a:rPr lang="en-US" sz="1800" u="sng" dirty="0">
                <a:latin typeface="Calibri" panose="020F0502020204030204" pitchFamily="34" charset="0"/>
              </a:rPr>
              <a:t>from fundamental (material) research, design and engineering to manufacturing and testing of products and systems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nl-NL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We have a successful IP track record in additive manufacturing, along with many exploitation </a:t>
            </a:r>
            <a:r>
              <a:rPr lang="en-US" sz="1800" dirty="0" smtClean="0">
                <a:latin typeface="Calibri" panose="020F0502020204030204" pitchFamily="34" charset="0"/>
              </a:rPr>
              <a:t>e</a:t>
            </a:r>
            <a:r>
              <a:rPr lang="nl-NL" sz="1800" dirty="0" err="1" smtClean="0">
                <a:latin typeface="Calibri" panose="020F0502020204030204" pitchFamily="34" charset="0"/>
              </a:rPr>
              <a:t>xamples</a:t>
            </a:r>
            <a:r>
              <a:rPr lang="nl-NL" sz="18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We </a:t>
            </a:r>
            <a:r>
              <a:rPr lang="en-US" sz="1800" dirty="0" smtClean="0">
                <a:latin typeface="Calibri" panose="020F0502020204030204" pitchFamily="34" charset="0"/>
              </a:rPr>
              <a:t>build </a:t>
            </a:r>
            <a:r>
              <a:rPr lang="en-US" sz="1800" dirty="0">
                <a:latin typeface="Calibri" panose="020F0502020204030204" pitchFamily="34" charset="0"/>
              </a:rPr>
              <a:t>strategic alliances with complementary international R&amp;D partners including equipment manufacturers, material companies, and end users </a:t>
            </a:r>
            <a:r>
              <a:rPr lang="en-GB" sz="1800" dirty="0">
                <a:latin typeface="Calibri" panose="020F0502020204030204" pitchFamily="34" charset="0"/>
              </a:rPr>
              <a:t>in shared innovation and bi-lateral developments</a:t>
            </a:r>
            <a:r>
              <a:rPr lang="en-US" sz="18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We aim to develop world-class, </a:t>
            </a:r>
            <a:r>
              <a:rPr lang="en-US" sz="1800" u="sng" dirty="0">
                <a:latin typeface="Calibri" panose="020F0502020204030204" pitchFamily="34" charset="0"/>
              </a:rPr>
              <a:t>next generation, additive manufacturing technology to enable or accelerate innovations by companies along the value chain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We focus on </a:t>
            </a:r>
            <a:r>
              <a:rPr lang="en-US" sz="1800" u="sng" dirty="0">
                <a:latin typeface="Calibri" panose="020F0502020204030204" pitchFamily="34" charset="0"/>
              </a:rPr>
              <a:t>process integration; combining materials innovations </a:t>
            </a:r>
            <a:r>
              <a:rPr lang="en-US" sz="1800" dirty="0">
                <a:latin typeface="Calibri" panose="020F0502020204030204" pitchFamily="34" charset="0"/>
              </a:rPr>
              <a:t>within the </a:t>
            </a:r>
            <a:r>
              <a:rPr lang="en-US" sz="1800" dirty="0" err="1">
                <a:latin typeface="Calibri" panose="020F0502020204030204" pitchFamily="34" charset="0"/>
              </a:rPr>
              <a:t>Brightlands</a:t>
            </a:r>
            <a:r>
              <a:rPr lang="en-US" sz="1800" dirty="0">
                <a:latin typeface="Calibri" panose="020F0502020204030204" pitchFamily="34" charset="0"/>
              </a:rPr>
              <a:t> Materials Center and equipment innovations within Systems for AM.</a:t>
            </a:r>
          </a:p>
          <a:p>
            <a:endParaRPr lang="nl-N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5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r="8117"/>
          <a:stretch/>
        </p:blipFill>
        <p:spPr bwMode="auto">
          <a:xfrm>
            <a:off x="6482416" y="4666489"/>
            <a:ext cx="2410064" cy="198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Technology: MATERIAL </a:t>
            </a:r>
            <a:r>
              <a:rPr lang="en-GB" cap="all" dirty="0" err="1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DEVelopment</a:t>
            </a:r>
            <a:endParaRPr lang="nl-NL" cap="all" dirty="0">
              <a:solidFill>
                <a:srgbClr val="71A4C3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486" y="1268760"/>
            <a:ext cx="8054114" cy="4903840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Developing </a:t>
            </a:r>
            <a:r>
              <a:rPr lang="en-US" sz="1800" dirty="0" err="1" smtClean="0">
                <a:latin typeface="Calibri" panose="020F0502020204030204" pitchFamily="34" charset="0"/>
              </a:rPr>
              <a:t>photocurable</a:t>
            </a:r>
            <a:r>
              <a:rPr lang="en-US" sz="1800" dirty="0" smtClean="0">
                <a:latin typeface="Calibri" panose="020F0502020204030204" pitchFamily="34" charset="0"/>
              </a:rPr>
              <a:t> materials with improved functionality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Supported by advanced characterization &amp; screening methods</a:t>
            </a:r>
            <a:endParaRPr lang="nl-NL" sz="1800" dirty="0">
              <a:latin typeface="Calibri" panose="020F050202020403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42707"/>
            <a:ext cx="2921609" cy="20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01" y="5362787"/>
            <a:ext cx="1224136" cy="11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" y="3747495"/>
            <a:ext cx="1636124" cy="147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9" y="2338451"/>
            <a:ext cx="5041687" cy="28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56" y="2359149"/>
            <a:ext cx="2902640" cy="20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4479858"/>
            <a:ext cx="438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Example: materials with improved impact strength</a:t>
            </a:r>
            <a:endParaRPr lang="nl-NL" sz="1600" i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2096217"/>
            <a:ext cx="3219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Example: tuning dielectric properties</a:t>
            </a:r>
            <a:endParaRPr lang="nl-NL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Technology: HIGH resolution printing</a:t>
            </a:r>
            <a:endParaRPr lang="nl-NL" cap="all" dirty="0">
              <a:solidFill>
                <a:srgbClr val="71A4C3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</a:rPr>
              <a:t>Optimizing material and process conditions for high resolution DLP printing</a:t>
            </a:r>
          </a:p>
          <a:p>
            <a:r>
              <a:rPr lang="en-US" sz="1800" dirty="0">
                <a:latin typeface="Calibri" panose="020F0502020204030204" pitchFamily="34" charset="0"/>
              </a:rPr>
              <a:t>New AM machine concept for large-size, high-resolution (20 </a:t>
            </a:r>
            <a:r>
              <a:rPr lang="en-US" sz="1800" dirty="0" err="1">
                <a:latin typeface="Calibri" panose="020F0502020204030204" pitchFamily="34" charset="0"/>
              </a:rPr>
              <a:t>μm</a:t>
            </a:r>
            <a:r>
              <a:rPr lang="en-US" sz="1800" dirty="0">
                <a:latin typeface="Calibri" panose="020F0502020204030204" pitchFamily="34" charset="0"/>
              </a:rPr>
              <a:t>) and high-speed (scan speed 100 mm/s, 10 s per layer) additive manufacturing</a:t>
            </a:r>
          </a:p>
          <a:p>
            <a:r>
              <a:rPr lang="en-US" sz="1800" dirty="0">
                <a:latin typeface="Calibri" panose="020F0502020204030204" pitchFamily="34" charset="0"/>
              </a:rPr>
              <a:t>New exposure module based on multiple array of laser sources</a:t>
            </a:r>
            <a:endParaRPr lang="nl-NL" sz="1800" dirty="0">
              <a:latin typeface="Calibri" panose="020F0502020204030204" pitchFamily="34" charset="0"/>
            </a:endParaRPr>
          </a:p>
        </p:txBody>
      </p:sp>
      <p:pic>
        <p:nvPicPr>
          <p:cNvPr id="6" name="Picture 3" descr="C:\Users\meinderser\AppData\Local\Microsoft\Windows\Temporary Internet Files\Content.Outlook\LK5HH2VE\CalibPar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6" y="3432413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5530"/>
            <a:ext cx="2810405" cy="2106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tsn.tno.nl\Data\Users\cateatt\home\Documents\#Projecten (lopend)\2015 MFM\pictures Jelle\IMG_5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8" y="4485530"/>
            <a:ext cx="3159351" cy="21062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4698" y="3750883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500 µm mixing channels</a:t>
            </a:r>
          </a:p>
          <a:p>
            <a:r>
              <a:rPr lang="en-GB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200 </a:t>
            </a:r>
            <a:r>
              <a:rPr lang="en-GB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µ</a:t>
            </a:r>
            <a:r>
              <a:rPr lang="en-GB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 bridging channels</a:t>
            </a:r>
            <a:endParaRPr lang="en-GB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4698" y="3458496"/>
            <a:ext cx="2046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Example: microfluidics</a:t>
            </a:r>
            <a:endParaRPr lang="nl-NL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Technology: </a:t>
            </a:r>
            <a:r>
              <a:rPr lang="en-GB" cap="all" dirty="0" err="1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MULTIMATerial</a:t>
            </a:r>
            <a:r>
              <a:rPr lang="en-GB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 deposition</a:t>
            </a:r>
            <a:endParaRPr lang="nl-NL" cap="all" dirty="0">
              <a:solidFill>
                <a:srgbClr val="71A4C3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Exploring possibilities for high-resolution </a:t>
            </a:r>
            <a:r>
              <a:rPr lang="en-US" sz="1800" dirty="0" err="1" smtClean="0">
                <a:latin typeface="Calibri" panose="020F0502020204030204" pitchFamily="34" charset="0"/>
              </a:rPr>
              <a:t>multimaterial</a:t>
            </a:r>
            <a:r>
              <a:rPr lang="en-US" sz="1800" dirty="0" smtClean="0">
                <a:latin typeface="Calibri" panose="020F0502020204030204" pitchFamily="34" charset="0"/>
              </a:rPr>
              <a:t> processing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Minimizing post-processing needs</a:t>
            </a:r>
          </a:p>
          <a:p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Example </a:t>
            </a:r>
            <a:r>
              <a:rPr lang="en-US" sz="1800" dirty="0">
                <a:latin typeface="Calibri" panose="020F0502020204030204" pitchFamily="34" charset="0"/>
              </a:rPr>
              <a:t>a</a:t>
            </a:r>
            <a:r>
              <a:rPr lang="en-US" sz="1800" dirty="0" smtClean="0">
                <a:latin typeface="Calibri" panose="020F0502020204030204" pitchFamily="34" charset="0"/>
              </a:rPr>
              <a:t>pplications: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Embedded electronics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Metamaterials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Multicolor prostheses</a:t>
            </a:r>
          </a:p>
          <a:p>
            <a:pPr lvl="1"/>
            <a:endParaRPr lang="nl-NL" sz="1800" dirty="0"/>
          </a:p>
        </p:txBody>
      </p:sp>
      <p:pic>
        <p:nvPicPr>
          <p:cNvPr id="6" name="Picture 3" descr="\\tsn.tno.nl\Data\Projects\060\1\14058\Werkdocumenten\Wijnand\MM pictures\MMAM Job3\IMG_4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7387" r="1735" b="2539"/>
          <a:stretch/>
        </p:blipFill>
        <p:spPr bwMode="auto">
          <a:xfrm>
            <a:off x="5707550" y="2420888"/>
            <a:ext cx="3184930" cy="2072423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tsn.tno.nl\Data\Projects\060\1\14058\Werkdocumenten\Wijnand\MM pictures\MMAM Job3\IMG_49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5323" r="15745" b="10063"/>
          <a:stretch/>
        </p:blipFill>
        <p:spPr bwMode="auto">
          <a:xfrm>
            <a:off x="323528" y="4804822"/>
            <a:ext cx="2434916" cy="17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0" y="4828090"/>
            <a:ext cx="3184930" cy="16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 bwMode="auto">
          <a:xfrm>
            <a:off x="3059832" y="4828090"/>
            <a:ext cx="2399189" cy="16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2352"/>
            <a:ext cx="9136097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eren 10"/>
          <p:cNvGrpSpPr/>
          <p:nvPr/>
        </p:nvGrpSpPr>
        <p:grpSpPr>
          <a:xfrm>
            <a:off x="265146" y="3983463"/>
            <a:ext cx="58382" cy="2466080"/>
            <a:chOff x="964017" y="2027964"/>
            <a:chExt cx="58382" cy="2466080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</p:grpSp>
      <p:sp>
        <p:nvSpPr>
          <p:cNvPr id="5" name="Titel 1"/>
          <p:cNvSpPr txBox="1">
            <a:spLocks/>
          </p:cNvSpPr>
          <p:nvPr/>
        </p:nvSpPr>
        <p:spPr>
          <a:xfrm>
            <a:off x="395537" y="3861048"/>
            <a:ext cx="8640959" cy="1883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spc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l-NL" sz="4000" dirty="0" smtClean="0"/>
              <a:t>TNO</a:t>
            </a:r>
          </a:p>
          <a:p>
            <a:pPr algn="ctr">
              <a:lnSpc>
                <a:spcPct val="90000"/>
              </a:lnSpc>
            </a:pPr>
            <a:r>
              <a:rPr lang="nl-NL" sz="4000" dirty="0" smtClean="0"/>
              <a:t>Additive Manufacturing </a:t>
            </a:r>
            <a:r>
              <a:rPr lang="nl-NL" sz="4000" dirty="0" err="1" smtClean="0"/>
              <a:t>Proposition</a:t>
            </a:r>
            <a:endParaRPr lang="nl-NL" sz="4000" dirty="0"/>
          </a:p>
        </p:txBody>
      </p:sp>
      <p:sp>
        <p:nvSpPr>
          <p:cNvPr id="12" name="Titel 1"/>
          <p:cNvSpPr txBox="1">
            <a:spLocks/>
          </p:cNvSpPr>
          <p:nvPr/>
        </p:nvSpPr>
        <p:spPr bwMode="white">
          <a:xfrm>
            <a:off x="395537" y="5589240"/>
            <a:ext cx="8640959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1600" b="0" dirty="0" smtClean="0">
                <a:solidFill>
                  <a:prstClr val="white"/>
                </a:solidFill>
              </a:rPr>
              <a:t>Matthew Maniscalco, 21 </a:t>
            </a:r>
            <a:r>
              <a:rPr lang="nl-NL" sz="1600" b="0" dirty="0" err="1" smtClean="0">
                <a:solidFill>
                  <a:prstClr val="white"/>
                </a:solidFill>
              </a:rPr>
              <a:t>January</a:t>
            </a:r>
            <a:r>
              <a:rPr lang="nl-NL" sz="1600" b="0" dirty="0" smtClean="0">
                <a:solidFill>
                  <a:prstClr val="white"/>
                </a:solidFill>
              </a:rPr>
              <a:t> 2016</a:t>
            </a:r>
          </a:p>
          <a:p>
            <a:pPr algn="ctr"/>
            <a:r>
              <a:rPr lang="nl-NL" sz="1600" b="0" dirty="0" smtClean="0">
                <a:solidFill>
                  <a:prstClr val="white"/>
                </a:solidFill>
              </a:rPr>
              <a:t>Edinburgh OPTICON Meeting</a:t>
            </a:r>
            <a:endParaRPr lang="nl-NL" sz="16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0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82" y="2852936"/>
            <a:ext cx="4528098" cy="240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Technology: Hybrid integration</a:t>
            </a:r>
            <a:endParaRPr lang="nl-NL" cap="all" dirty="0">
              <a:solidFill>
                <a:srgbClr val="71A4C3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Concepts for high-throughput, continuous 3D printing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Combining additive &amp; subtractive technologies, pick &amp; place component integration</a:t>
            </a:r>
          </a:p>
          <a:p>
            <a:r>
              <a:rPr lang="en-US" sz="1800" dirty="0">
                <a:latin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</a:rPr>
              <a:t>n-line inspection and post-processing</a:t>
            </a:r>
            <a:endParaRPr lang="nl-NL" sz="1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6473"/>
            <a:ext cx="4478625" cy="29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all" dirty="0" err="1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Two</a:t>
            </a:r>
            <a:r>
              <a:rPr lang="nl-NL" cap="all" dirty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 </a:t>
            </a:r>
            <a:r>
              <a:rPr lang="nl-NL" cap="all" dirty="0" err="1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ecosystems</a:t>
            </a:r>
            <a:r>
              <a:rPr lang="nl-NL" cap="all" dirty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 </a:t>
            </a:r>
            <a:r>
              <a:rPr lang="nl-NL" cap="all" dirty="0" smtClean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in </a:t>
            </a:r>
            <a:r>
              <a:rPr lang="nl-NL" cap="all" dirty="0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close </a:t>
            </a:r>
            <a:r>
              <a:rPr lang="nl-NL" cap="all" dirty="0" err="1">
                <a:solidFill>
                  <a:srgbClr val="71A4C3"/>
                </a:solidFill>
                <a:latin typeface="Arial Black" panose="020B0A04020102020204" pitchFamily="34" charset="0"/>
                <a:cs typeface="Arial Black"/>
              </a:rPr>
              <a:t>collaboration</a:t>
            </a:r>
            <a:endParaRPr lang="en-GB" cap="all" dirty="0">
              <a:solidFill>
                <a:srgbClr val="71A4C3"/>
              </a:solidFill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2745200"/>
            <a:ext cx="3888432" cy="248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Focus: high speed multi-material and mass-customization AM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Activities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development of next generation AM systems, to enable multi-technology and mass-customization 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Expertise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ICT and data path architecture, system engineering and prototyping of new equipment concepts, testing equipment, process modelling and integration.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76056" y="2745200"/>
            <a:ext cx="3888432" cy="2484000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Focus: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functional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AM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materials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Activities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development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of materials with improved quality and durability and i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ncorporating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new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functionalities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Expertise: new chemical concepts, multi-scale materials modelling, characterization methods, process integration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Application-drive R&amp;D supported by basic academic knowledge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51" y="1052752"/>
            <a:ext cx="3183111" cy="175325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3563888" y="1270249"/>
            <a:ext cx="1433264" cy="1433264"/>
          </a:xfrm>
          <a:prstGeom prst="mathPlus">
            <a:avLst/>
          </a:prstGeom>
          <a:solidFill>
            <a:srgbClr val="71A4C3"/>
          </a:solidFill>
          <a:ln>
            <a:solidFill>
              <a:srgbClr val="C67C9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0850"/>
            <a:ext cx="2016224" cy="1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fbeelding 7" descr="Unknown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02" b="37538"/>
          <a:stretch/>
        </p:blipFill>
        <p:spPr>
          <a:xfrm>
            <a:off x="7040933" y="5301208"/>
            <a:ext cx="1608083" cy="370174"/>
          </a:xfrm>
          <a:prstGeom prst="rect">
            <a:avLst/>
          </a:prstGeom>
        </p:spPr>
      </p:pic>
      <p:pic>
        <p:nvPicPr>
          <p:cNvPr id="11" name="Afbeelding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904" y="5301208"/>
            <a:ext cx="1471815" cy="428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623101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industrial partners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www.tue.nl/typo3conf/ext/www_tue_nl/Resources/Public/Images/opengraph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5" b="31852"/>
          <a:stretch/>
        </p:blipFill>
        <p:spPr bwMode="auto">
          <a:xfrm>
            <a:off x="5473144" y="5803659"/>
            <a:ext cx="1547128" cy="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inmindd.eu/wp-content/uploads/2012/08/maastrichtlogo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19787" r="3595" b="16465"/>
          <a:stretch/>
        </p:blipFill>
        <p:spPr bwMode="auto">
          <a:xfrm>
            <a:off x="7296794" y="5773693"/>
            <a:ext cx="1308830" cy="4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19" y="5489453"/>
            <a:ext cx="1471815" cy="428684"/>
          </a:xfrm>
          <a:prstGeom prst="rect">
            <a:avLst/>
          </a:prstGeom>
        </p:spPr>
      </p:pic>
      <p:pic>
        <p:nvPicPr>
          <p:cNvPr id="15" name="Picture 2" descr="https://www.tue.nl/typo3conf/ext/www_tue_nl/Resources/Public/Images/opengraph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5" b="31852"/>
          <a:stretch/>
        </p:blipFill>
        <p:spPr bwMode="auto">
          <a:xfrm>
            <a:off x="2006362" y="5489453"/>
            <a:ext cx="1547128" cy="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8107" y="5974427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industrial partners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Technological innovations are application driven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3262"/>
            <a:ext cx="3539931" cy="4486058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3491880" y="1899592"/>
            <a:ext cx="5040559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Healthcare</a:t>
            </a:r>
            <a:endParaRPr lang="en-GB" sz="20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Dental crowns and bridges – multi-material, multi-colour</a:t>
            </a:r>
            <a:endParaRPr lang="en-GB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Implants – multi-material implants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Biocompatible materials</a:t>
            </a:r>
            <a:endParaRPr lang="en-GB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5303331" y="4847598"/>
            <a:ext cx="3229108" cy="1024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Automotive</a:t>
            </a:r>
            <a:endParaRPr lang="en-GB" sz="20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Strong lightweight structures</a:t>
            </a:r>
            <a:endParaRPr lang="en-GB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Temperature resistant materials</a:t>
            </a:r>
            <a:endParaRPr lang="en-GB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High durability materials</a:t>
            </a:r>
            <a:endParaRPr lang="en-GB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4416733" y="3407438"/>
            <a:ext cx="3971691" cy="1024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Embedded / free-form electronics </a:t>
            </a:r>
            <a:endParaRPr lang="en-GB" sz="2000" b="1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Integrated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sensors in lightweight structures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Conductive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and isolating materials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Increased functionality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innovation contracts and intellectual 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22373" y="2304822"/>
            <a:ext cx="1402456" cy="147014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5125933"/>
            <a:ext cx="2976000" cy="749301"/>
          </a:xfrm>
          <a:prstGeom prst="rect">
            <a:avLst/>
          </a:prstGeom>
          <a:solidFill>
            <a:srgbClr val="33CC33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395536" y="3774971"/>
            <a:ext cx="2975996" cy="1350962"/>
          </a:xfrm>
          <a:prstGeom prst="rtTriangle">
            <a:avLst/>
          </a:prstGeom>
          <a:solidFill>
            <a:srgbClr val="33CC33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36657" y="4939130"/>
            <a:ext cx="1931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1000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 Background</a:t>
            </a:r>
            <a:endParaRPr lang="en-US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flipH="1">
            <a:off x="3422373" y="3151138"/>
            <a:ext cx="1402456" cy="597788"/>
          </a:xfrm>
          <a:prstGeom prst="rtTriangle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2373" y="3748926"/>
            <a:ext cx="1402456" cy="70152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22373" y="4450452"/>
            <a:ext cx="1402456" cy="1433167"/>
          </a:xfrm>
          <a:prstGeom prst="rect">
            <a:avLst/>
          </a:prstGeom>
          <a:solidFill>
            <a:srgbClr val="33CC33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33249" y="5959450"/>
            <a:ext cx="0" cy="277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7867" y="5959450"/>
            <a:ext cx="0" cy="277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18251" y="6103466"/>
            <a:ext cx="140657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10074" y="2330366"/>
            <a:ext cx="12241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Bilateral Research Project</a:t>
            </a:r>
          </a:p>
          <a:p>
            <a:pPr algn="r" eaLnBrk="1" hangingPunct="1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Dedicated</a:t>
            </a:r>
          </a:p>
          <a:p>
            <a:pPr algn="r" eaLnBrk="1" hangingPunct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Research</a:t>
            </a:r>
          </a:p>
          <a:p>
            <a:pPr algn="r" eaLnBrk="1" hangingPunct="1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Shared Research</a:t>
            </a:r>
            <a:endParaRPr lang="en-US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8488" y="2304822"/>
            <a:ext cx="1408954" cy="1842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Single participant /</a:t>
            </a: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consortiu</a:t>
            </a: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29450" y="2304822"/>
            <a:ext cx="2391022" cy="9481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e.g.: exclusive in a domain </a:t>
            </a:r>
            <a:r>
              <a:rPr lang="en-GB" dirty="0" smtClean="0">
                <a:solidFill>
                  <a:schemeClr val="tx1"/>
                </a:solidFill>
                <a:cs typeface="Arial" panose="020B0604020202020204" pitchFamily="34" charset="0"/>
              </a:rPr>
              <a:t>/ 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period</a:t>
            </a:r>
          </a:p>
          <a:p>
            <a:r>
              <a:rPr lang="en-GB" sz="1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[Full cost]</a:t>
            </a:r>
            <a:endParaRPr lang="en-GB" sz="1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450" y="1875738"/>
            <a:ext cx="2391022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Usage rights</a:t>
            </a:r>
            <a:endParaRPr lang="en-GB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8488" y="1875738"/>
            <a:ext cx="1408954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Specified by</a:t>
            </a:r>
            <a:endParaRPr lang="en-GB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8488" y="4059226"/>
            <a:ext cx="1408954" cy="18160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Brightlands Materials Center</a:t>
            </a:r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and ‘Systems for AM’ program participants</a:t>
            </a: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450" y="3252958"/>
            <a:ext cx="2391022" cy="26222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Program Foreground: </a:t>
            </a: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Non-exclusive;</a:t>
            </a: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co-ownership if</a:t>
            </a: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co-invented</a:t>
            </a:r>
          </a:p>
          <a:p>
            <a:r>
              <a:rPr lang="en-GB" sz="1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[Participation Fee]</a:t>
            </a:r>
          </a:p>
          <a:p>
            <a:pPr algn="ctr"/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Program Background: </a:t>
            </a: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Non-exclusive, as needed to exploit Foreground</a:t>
            </a:r>
          </a:p>
          <a:p>
            <a:r>
              <a:rPr lang="en-GB" sz="14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[Entrance Fee]</a:t>
            </a:r>
            <a:endParaRPr lang="en-GB" sz="14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 flipH="1">
            <a:off x="3418251" y="4059226"/>
            <a:ext cx="1402456" cy="391226"/>
          </a:xfrm>
          <a:prstGeom prst="rtTriangle">
            <a:avLst/>
          </a:prstGeom>
          <a:solidFill>
            <a:srgbClr val="33CC33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Open </a:t>
            </a:r>
            <a:r>
              <a:rPr lang="nl-NL" dirty="0" err="1">
                <a:latin typeface="Arial Black" panose="020B0A04020102020204" pitchFamily="34" charset="0"/>
              </a:rPr>
              <a:t>innovation</a:t>
            </a:r>
            <a:r>
              <a:rPr lang="nl-NL" dirty="0">
                <a:latin typeface="Arial Black" panose="020B0A04020102020204" pitchFamily="34" charset="0"/>
              </a:rPr>
              <a:t> </a:t>
            </a:r>
            <a:r>
              <a:rPr lang="nl-NL" dirty="0" err="1">
                <a:latin typeface="Arial Black" panose="020B0A04020102020204" pitchFamily="34" charset="0"/>
              </a:rPr>
              <a:t>contracts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are structured based on participation level and type of each partner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74974"/>
              </p:ext>
            </p:extLst>
          </p:nvPr>
        </p:nvGraphicFramePr>
        <p:xfrm>
          <a:off x="395536" y="2132856"/>
          <a:ext cx="8352928" cy="40810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Program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Benefits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IP</a:t>
                      </a:r>
                      <a:r>
                        <a:rPr lang="en-GB" sz="1600" baseline="0" dirty="0" smtClean="0"/>
                        <a:t> Arrangement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Notes</a:t>
                      </a:r>
                      <a:endParaRPr lang="en-GB" sz="1600" dirty="0"/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‘Systems for Additive</a:t>
                      </a:r>
                      <a:r>
                        <a:rPr lang="en-GB" sz="1600" baseline="0" dirty="0" smtClean="0"/>
                        <a:t> Manufacturing’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Ecosystem developed around applications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PhD projects tailored to program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program funding for better budget ROI.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Shared Research</a:t>
                      </a:r>
                      <a:r>
                        <a:rPr lang="en-GB" sz="1600" baseline="0" dirty="0" smtClean="0"/>
                        <a:t> IP Agreement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Background remains with</a:t>
                      </a:r>
                      <a:r>
                        <a:rPr lang="en-GB" sz="1200" baseline="0" dirty="0" smtClean="0"/>
                        <a:t> original owner.</a:t>
                      </a:r>
                      <a:endParaRPr lang="en-GB" sz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Co-developed</a:t>
                      </a:r>
                      <a:r>
                        <a:rPr lang="en-GB" sz="1200" baseline="0" dirty="0" smtClean="0"/>
                        <a:t> IP is shared non-exclusively with all partners involved.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aseline="0" dirty="0" smtClean="0"/>
                        <a:t>See Table on next slide for specific description.</a:t>
                      </a:r>
                      <a:endParaRPr lang="en-GB" sz="1200" dirty="0" smtClean="0"/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Brightlands</a:t>
                      </a:r>
                      <a:r>
                        <a:rPr lang="en-GB" sz="1600" baseline="0" dirty="0" smtClean="0"/>
                        <a:t> Materials Center AM Program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Ecosystem</a:t>
                      </a:r>
                      <a:r>
                        <a:rPr lang="en-GB" sz="1200" baseline="0" dirty="0" smtClean="0"/>
                        <a:t> developed around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8 PhD projects tailored to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Additional program funding for better budget ROI.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Shared</a:t>
                      </a:r>
                      <a:r>
                        <a:rPr lang="en-GB" sz="1600" baseline="0" dirty="0" smtClean="0"/>
                        <a:t> Research IP Agreement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Background remains with</a:t>
                      </a:r>
                      <a:r>
                        <a:rPr lang="en-GB" sz="1200" baseline="0" dirty="0" smtClean="0"/>
                        <a:t> original owner.</a:t>
                      </a:r>
                      <a:endParaRPr lang="en-GB" sz="12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Co-developed</a:t>
                      </a:r>
                      <a:r>
                        <a:rPr lang="en-GB" sz="1200" baseline="0" dirty="0" smtClean="0"/>
                        <a:t> IP is shared non-exclusively with all partners involved.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aseline="0" dirty="0" smtClean="0"/>
                        <a:t>See Table on next slide for specific description.</a:t>
                      </a:r>
                      <a:endParaRPr lang="en-GB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4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innovation Intellectual 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25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1754232"/>
            <a:ext cx="7270072" cy="3937744"/>
            <a:chOff x="1262368" y="2132856"/>
            <a:chExt cx="7270072" cy="3937744"/>
          </a:xfrm>
        </p:grpSpPr>
        <p:sp>
          <p:nvSpPr>
            <p:cNvPr id="6" name="Rectangle 5"/>
            <p:cNvSpPr/>
            <p:nvPr/>
          </p:nvSpPr>
          <p:spPr>
            <a:xfrm>
              <a:off x="4337073" y="2134542"/>
              <a:ext cx="4169360" cy="3914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46843" y="3017688"/>
              <a:ext cx="1005840" cy="305291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02425" y="3017688"/>
              <a:ext cx="1005840" cy="305291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52895" y="2554525"/>
              <a:ext cx="2053538" cy="4663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Generic **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5647" y="2132856"/>
              <a:ext cx="156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Results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24519" y="3017688"/>
              <a:ext cx="1005840" cy="3052912"/>
              <a:chOff x="2176686" y="3112392"/>
              <a:chExt cx="1005840" cy="2908896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176686" y="3112392"/>
                <a:ext cx="1005840" cy="290889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319566" y="3191773"/>
                <a:ext cx="862960" cy="41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TNO Research</a:t>
                </a:r>
                <a:endParaRPr lang="en-US" sz="11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80100" y="3017688"/>
              <a:ext cx="1005840" cy="3052912"/>
              <a:chOff x="2935094" y="2780928"/>
              <a:chExt cx="864096" cy="3384376"/>
            </a:xfrm>
            <a:noFill/>
          </p:grpSpPr>
          <p:sp>
            <p:nvSpPr>
              <p:cNvPr id="61" name="Rectangle 60"/>
              <p:cNvSpPr/>
              <p:nvPr/>
            </p:nvSpPr>
            <p:spPr>
              <a:xfrm>
                <a:off x="2935094" y="2780928"/>
                <a:ext cx="864096" cy="3384376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935094" y="2873284"/>
                <a:ext cx="864096" cy="2900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Company</a:t>
                </a:r>
                <a:endParaRPr lang="en-US" sz="11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91262" y="3017688"/>
              <a:ext cx="1005840" cy="3052912"/>
              <a:chOff x="5343429" y="3112392"/>
              <a:chExt cx="1005840" cy="290889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343429" y="3112392"/>
                <a:ext cx="1005840" cy="290889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343429" y="3136776"/>
                <a:ext cx="1005840" cy="410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Other</a:t>
                </a:r>
              </a:p>
              <a:p>
                <a:pPr algn="ctr"/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Participant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335681" y="3017688"/>
              <a:ext cx="1020038" cy="3052912"/>
              <a:chOff x="4283278" y="3112392"/>
              <a:chExt cx="1020038" cy="290889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283278" y="3112392"/>
                <a:ext cx="1005840" cy="290889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83278" y="3191773"/>
                <a:ext cx="1005840" cy="2492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1100" b="1" dirty="0" smtClean="0"/>
                  <a:t>Company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297476" y="3537700"/>
                <a:ext cx="1005840" cy="6158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900" dirty="0" smtClean="0"/>
                  <a:t>Improve Company provided background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446843" y="3042072"/>
              <a:ext cx="10058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Company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Contributed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1262" y="3480053"/>
              <a:ext cx="100584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900" dirty="0" smtClean="0"/>
                <a:t>Improve Other Participant provided background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6843" y="3480053"/>
              <a:ext cx="100584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900" dirty="0" smtClean="0"/>
                <a:t>Intellectual contribution by Industrial Resident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425" y="3012430"/>
              <a:ext cx="10058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Non-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Contributed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2425" y="3480053"/>
              <a:ext cx="100584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sz="900" dirty="0" smtClean="0"/>
                <a:t>Intellectual contribution not by Industrial Resident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07465" y="4158407"/>
              <a:ext cx="7224975" cy="548640"/>
              <a:chOff x="1259632" y="4186436"/>
              <a:chExt cx="7224975" cy="54864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59632" y="4186436"/>
                <a:ext cx="7200156" cy="548640"/>
                <a:chOff x="1331640" y="3769990"/>
                <a:chExt cx="6624736" cy="474395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331640" y="3769990"/>
                  <a:ext cx="6624736" cy="47439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  <a:alpha val="60000"/>
                  </a:schemeClr>
                </a:solidFill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331640" y="3769990"/>
                  <a:ext cx="845046" cy="47439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2178079" y="4250070"/>
                <a:ext cx="1055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License *</a:t>
                </a:r>
                <a:endParaRPr lang="en-US" sz="900" b="1" dirty="0" smtClean="0"/>
              </a:p>
              <a:p>
                <a:pPr algn="ctr"/>
                <a:r>
                  <a:rPr lang="en-US" sz="900" dirty="0" smtClean="0"/>
                  <a:t>Entrance Fee</a:t>
                </a:r>
              </a:p>
              <a:p>
                <a:pPr algn="ctr"/>
                <a:endParaRPr lang="en-US" sz="500" dirty="0" smtClean="0">
                  <a:solidFill>
                    <a:srgbClr val="9D86C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33659" y="4336504"/>
                <a:ext cx="10044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Ownership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89240" y="4336503"/>
                <a:ext cx="10044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Ownership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59845" y="4336502"/>
                <a:ext cx="10044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No License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374835" y="4334389"/>
                <a:ext cx="10541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Co-Ownership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30417" y="4268395"/>
                <a:ext cx="10541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License *</a:t>
                </a:r>
              </a:p>
              <a:p>
                <a:pPr algn="ctr"/>
                <a:r>
                  <a:rPr lang="en-US" sz="900" dirty="0" smtClean="0"/>
                  <a:t>Participation Fee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308858" y="4294227"/>
              <a:ext cx="9170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Company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07465" y="4793392"/>
              <a:ext cx="7200156" cy="557128"/>
              <a:chOff x="1259632" y="4888096"/>
              <a:chExt cx="7200156" cy="55712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259632" y="4888096"/>
                <a:ext cx="7200156" cy="557128"/>
                <a:chOff x="1259632" y="4869160"/>
                <a:chExt cx="7200156" cy="55712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259632" y="4869160"/>
                  <a:ext cx="7200156" cy="548640"/>
                  <a:chOff x="1259632" y="4697313"/>
                  <a:chExt cx="6624736" cy="774551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259632" y="4697313"/>
                    <a:ext cx="6624736" cy="774551"/>
                  </a:xfrm>
                  <a:prstGeom prst="rect">
                    <a:avLst/>
                  </a:prstGeom>
                  <a:solidFill>
                    <a:srgbClr val="0070C0">
                      <a:alpha val="50196"/>
                    </a:srgbClr>
                  </a:solidFill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259632" y="4697313"/>
                    <a:ext cx="845046" cy="77455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2176686" y="5000724"/>
                  <a:ext cx="10044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Ownership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241420" y="5013176"/>
                  <a:ext cx="10044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No License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259585" y="4903068"/>
                  <a:ext cx="10671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License * </a:t>
                  </a:r>
                </a:p>
                <a:p>
                  <a:pPr algn="ctr"/>
                  <a:r>
                    <a:rPr lang="en-US" sz="900" dirty="0" smtClean="0"/>
                    <a:t>outside business domain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322307" y="4894580"/>
                  <a:ext cx="10671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License * </a:t>
                  </a:r>
                </a:p>
                <a:p>
                  <a:pPr algn="ctr"/>
                  <a:r>
                    <a:rPr lang="en-US" sz="900" dirty="0" smtClean="0"/>
                    <a:t>outside business domain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70435" y="5000108"/>
                  <a:ext cx="106717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Co-Ownership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54152" y="5000107"/>
                  <a:ext cx="10044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Ownership</a:t>
                  </a: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259632" y="4998516"/>
                <a:ext cx="917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TNO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2368" y="5418181"/>
              <a:ext cx="7245253" cy="560625"/>
              <a:chOff x="1214535" y="4888096"/>
              <a:chExt cx="7245253" cy="56062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259632" y="4888096"/>
                <a:ext cx="7200156" cy="548640"/>
                <a:chOff x="1259632" y="4869160"/>
                <a:chExt cx="7200156" cy="54864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259632" y="4869160"/>
                  <a:ext cx="7200156" cy="548640"/>
                  <a:chOff x="1259632" y="4697313"/>
                  <a:chExt cx="6624736" cy="774551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1259632" y="4697313"/>
                    <a:ext cx="6624736" cy="774551"/>
                  </a:xfrm>
                  <a:prstGeom prst="rect">
                    <a:avLst/>
                  </a:prstGeom>
                  <a:noFill/>
                  <a:ln w="381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259632" y="4697313"/>
                    <a:ext cx="845046" cy="774551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3241420" y="4945515"/>
                  <a:ext cx="10044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Purchase / License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259585" y="4943425"/>
                  <a:ext cx="10671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/>
                    <a:t>Purchase  / License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322307" y="4894580"/>
                  <a:ext cx="106717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900" dirty="0" smtClean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14535" y="4987056"/>
                <a:ext cx="1059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Other Participant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333686" y="2554525"/>
              <a:ext cx="2060029" cy="4662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Non-Generic **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24520" y="2132856"/>
              <a:ext cx="2061420" cy="878383"/>
              <a:chOff x="2032670" y="2349500"/>
              <a:chExt cx="1794550" cy="39140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2032670" y="2349500"/>
                <a:ext cx="1794550" cy="391408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17474" y="2371576"/>
                <a:ext cx="156788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Background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131880" y="5723964"/>
            <a:ext cx="669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*  All licenses are non-exclusive and may be restricted by domain in relation to entrance fee or participation fee as noted. </a:t>
            </a:r>
          </a:p>
          <a:p>
            <a:r>
              <a:rPr lang="en-GB" sz="900" dirty="0" smtClean="0"/>
              <a:t>** Includes improvements to equipment, materials, processes or software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3225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 Black" panose="020B0A04020102020204" pitchFamily="34" charset="0"/>
              </a:rPr>
              <a:t>Dedicated</a:t>
            </a:r>
            <a:r>
              <a:rPr lang="nl-NL" dirty="0">
                <a:latin typeface="Arial Black" panose="020B0A04020102020204" pitchFamily="34" charset="0"/>
              </a:rPr>
              <a:t> </a:t>
            </a:r>
            <a:r>
              <a:rPr lang="nl-NL" dirty="0" err="1">
                <a:latin typeface="Arial Black" panose="020B0A04020102020204" pitchFamily="34" charset="0"/>
              </a:rPr>
              <a:t>exclusive</a:t>
            </a:r>
            <a:r>
              <a:rPr lang="nl-NL" dirty="0">
                <a:latin typeface="Arial Black" panose="020B0A04020102020204" pitchFamily="34" charset="0"/>
              </a:rPr>
              <a:t> </a:t>
            </a:r>
            <a:r>
              <a:rPr lang="nl-NL" dirty="0" err="1">
                <a:latin typeface="Arial Black" panose="020B0A04020102020204" pitchFamily="34" charset="0"/>
              </a:rPr>
              <a:t>contracts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are structured based on participation level and type of each partner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26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00137"/>
              </p:ext>
            </p:extLst>
          </p:nvPr>
        </p:nvGraphicFramePr>
        <p:xfrm>
          <a:off x="395536" y="1988840"/>
          <a:ext cx="8352928" cy="44468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Program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Benefits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IP</a:t>
                      </a:r>
                      <a:r>
                        <a:rPr lang="en-GB" sz="1600" baseline="0" dirty="0" smtClean="0"/>
                        <a:t> Arrangement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Notes</a:t>
                      </a:r>
                      <a:endParaRPr lang="en-GB" sz="1600" dirty="0"/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‘Systems for Additive</a:t>
                      </a:r>
                      <a:r>
                        <a:rPr lang="en-GB" sz="1600" baseline="0" dirty="0" smtClean="0"/>
                        <a:t> Manufacturing’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Dedicated research goals</a:t>
                      </a:r>
                      <a:r>
                        <a:rPr lang="en-GB" sz="1200" baseline="0" dirty="0" smtClean="0"/>
                        <a:t> and deliverables tailored to 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Exclusive IP rights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Faster results with potential to join programs at end of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Exclusive IP based on </a:t>
                      </a:r>
                      <a:r>
                        <a:rPr lang="en-GB" sz="1600" dirty="0" err="1" smtClean="0"/>
                        <a:t>TNO</a:t>
                      </a:r>
                      <a:r>
                        <a:rPr lang="en-GB" sz="1600" dirty="0" smtClean="0"/>
                        <a:t> standard</a:t>
                      </a:r>
                      <a:r>
                        <a:rPr lang="en-GB" sz="1600" baseline="0" dirty="0" smtClean="0"/>
                        <a:t> Terms and Conditions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2-Year Confidentiality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Background remains at origin.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Foreground is owned</a:t>
                      </a:r>
                      <a:r>
                        <a:rPr lang="en-GB" sz="1200" baseline="0" dirty="0" smtClean="0"/>
                        <a:t> by developing party.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See PDF Terms and Conditions for more info.</a:t>
                      </a:r>
                      <a:endParaRPr lang="en-GB" sz="1200" dirty="0"/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Brightlands</a:t>
                      </a:r>
                      <a:r>
                        <a:rPr lang="en-GB" sz="1600" baseline="0" dirty="0" smtClean="0"/>
                        <a:t> Materials Center AM Program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Dedicated research goals</a:t>
                      </a:r>
                      <a:r>
                        <a:rPr lang="en-GB" sz="1200" baseline="0" dirty="0" smtClean="0"/>
                        <a:t> and deliverables tailored to 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Exclusive IP rights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Faster results with potential to join programs at end of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Exclusive IP based on </a:t>
                      </a:r>
                      <a:r>
                        <a:rPr lang="en-GB" sz="1600" dirty="0" err="1" smtClean="0"/>
                        <a:t>TNO</a:t>
                      </a:r>
                      <a:r>
                        <a:rPr lang="en-GB" sz="1600" dirty="0" smtClean="0"/>
                        <a:t> standard</a:t>
                      </a:r>
                      <a:r>
                        <a:rPr lang="en-GB" sz="1600" baseline="0" dirty="0" smtClean="0"/>
                        <a:t> Terms and Conditions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2-Year Confidentiality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Background remains at origin.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Foreground is owned</a:t>
                      </a:r>
                      <a:r>
                        <a:rPr lang="en-GB" sz="1200" baseline="0" dirty="0" smtClean="0"/>
                        <a:t> by developing party.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See PDF Terms and Conditions for more info.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9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</a:rPr>
              <a:t>Program members will have a non-exclusive right to use within the agreed application business domains all results created by TNO in the shared research programs.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Joining </a:t>
            </a:r>
            <a:r>
              <a:rPr lang="en-US" sz="1800" dirty="0">
                <a:latin typeface="Calibri" panose="020F0502020204030204" pitchFamily="34" charset="0"/>
              </a:rPr>
              <a:t>of partial or all programs by select working groups is possible. 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Program </a:t>
            </a:r>
            <a:r>
              <a:rPr lang="en-US" sz="1800" dirty="0">
                <a:latin typeface="Calibri" panose="020F0502020204030204" pitchFamily="34" charset="0"/>
              </a:rPr>
              <a:t>member will become co-owner of results created together with TNO. 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Program </a:t>
            </a:r>
            <a:r>
              <a:rPr lang="en-US" sz="1800" dirty="0">
                <a:latin typeface="Calibri" panose="020F0502020204030204" pitchFamily="34" charset="0"/>
              </a:rPr>
              <a:t>member has the option to bring in ‘industrial residents’ in our team on part-time or full-time basis.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Background </a:t>
            </a:r>
            <a:r>
              <a:rPr lang="en-US" sz="1800" dirty="0">
                <a:latin typeface="Calibri" panose="020F0502020204030204" pitchFamily="34" charset="0"/>
              </a:rPr>
              <a:t>intellectual property (and other Industrial Participants) is by default not affected.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Additionally</a:t>
            </a:r>
            <a:r>
              <a:rPr lang="en-US" sz="1800" dirty="0">
                <a:latin typeface="Calibri" panose="020F0502020204030204" pitchFamily="34" charset="0"/>
              </a:rPr>
              <a:t>, dedicated and/or exclusive activities can be defined between program member and TNO that are specifically relevant to intended unique selling proposition, for instance activities regarding material development.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74792" cy="1866557"/>
          </a:xfrm>
        </p:spPr>
        <p:txBody>
          <a:bodyPr/>
          <a:lstStyle/>
          <a:p>
            <a:r>
              <a:rPr lang="en-US" dirty="0" smtClean="0"/>
              <a:t>contact to learn more</a:t>
            </a: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white">
          <a:xfrm>
            <a:off x="1043608" y="1484784"/>
            <a:ext cx="3924436" cy="2808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1600" dirty="0" smtClean="0">
                <a:solidFill>
                  <a:prstClr val="white"/>
                </a:solidFill>
              </a:rPr>
              <a:t>Matthew Maniscalco</a:t>
            </a:r>
          </a:p>
          <a:p>
            <a:r>
              <a:rPr lang="nl-NL" sz="1600" dirty="0" smtClean="0">
                <a:solidFill>
                  <a:prstClr val="white"/>
                </a:solidFill>
              </a:rPr>
              <a:t>Business Developer</a:t>
            </a:r>
          </a:p>
          <a:p>
            <a:r>
              <a:rPr lang="nl-NL" sz="1600" dirty="0" smtClean="0">
                <a:solidFill>
                  <a:prstClr val="white"/>
                </a:solidFill>
              </a:rPr>
              <a:t>Space </a:t>
            </a:r>
            <a:r>
              <a:rPr lang="nl-NL" sz="1600" dirty="0" err="1" smtClean="0">
                <a:solidFill>
                  <a:prstClr val="white"/>
                </a:solidFill>
              </a:rPr>
              <a:t>Science</a:t>
            </a:r>
            <a:r>
              <a:rPr lang="nl-NL" sz="1600" dirty="0" smtClean="0">
                <a:solidFill>
                  <a:prstClr val="white"/>
                </a:solidFill>
              </a:rPr>
              <a:t> &amp; Astronomy</a:t>
            </a:r>
            <a:endParaRPr lang="nl-NL" sz="1600" dirty="0" smtClean="0">
              <a:solidFill>
                <a:prstClr val="white"/>
              </a:solidFill>
            </a:endParaRPr>
          </a:p>
          <a:p>
            <a:endParaRPr lang="nl-NL" sz="1600" dirty="0" smtClean="0">
              <a:solidFill>
                <a:prstClr val="white"/>
              </a:solidFill>
            </a:endParaRPr>
          </a:p>
          <a:p>
            <a:r>
              <a:rPr lang="nl-NL" sz="1600" dirty="0" smtClean="0">
                <a:solidFill>
                  <a:prstClr val="white"/>
                </a:solidFill>
              </a:rPr>
              <a:t>Subject Area Lead:</a:t>
            </a:r>
            <a:endParaRPr lang="nl-NL" sz="1600" dirty="0" smtClean="0">
              <a:solidFill>
                <a:prstClr val="white"/>
              </a:solidFill>
            </a:endParaRPr>
          </a:p>
          <a:p>
            <a:r>
              <a:rPr lang="nl-NL" sz="1600" dirty="0" smtClean="0">
                <a:solidFill>
                  <a:prstClr val="white"/>
                </a:solidFill>
              </a:rPr>
              <a:t>Dr</a:t>
            </a:r>
            <a:r>
              <a:rPr lang="nl-NL" sz="1600" dirty="0" smtClean="0">
                <a:solidFill>
                  <a:prstClr val="white"/>
                </a:solidFill>
              </a:rPr>
              <a:t>. </a:t>
            </a:r>
            <a:r>
              <a:rPr lang="nl-NL" sz="1600" dirty="0" smtClean="0">
                <a:solidFill>
                  <a:prstClr val="white"/>
                </a:solidFill>
              </a:rPr>
              <a:t>Gregory Hayes</a:t>
            </a:r>
            <a:endParaRPr lang="nl-NL" sz="1600" dirty="0" smtClean="0">
              <a:solidFill>
                <a:prstClr val="white"/>
              </a:solidFill>
            </a:endParaRPr>
          </a:p>
          <a:p>
            <a:r>
              <a:rPr lang="en-US" sz="1600" dirty="0" smtClean="0">
                <a:solidFill>
                  <a:prstClr val="white"/>
                </a:solidFill>
              </a:rPr>
              <a:t>Business </a:t>
            </a:r>
            <a:r>
              <a:rPr lang="en-US" sz="1600" dirty="0">
                <a:solidFill>
                  <a:prstClr val="white"/>
                </a:solidFill>
              </a:rPr>
              <a:t>Developer and </a:t>
            </a:r>
          </a:p>
          <a:p>
            <a:r>
              <a:rPr lang="en-US" sz="1600" dirty="0">
                <a:solidFill>
                  <a:prstClr val="white"/>
                </a:solidFill>
              </a:rPr>
              <a:t>Technical Program Manager </a:t>
            </a:r>
          </a:p>
          <a:p>
            <a:r>
              <a:rPr lang="en-US" sz="1600" dirty="0">
                <a:solidFill>
                  <a:prstClr val="white"/>
                </a:solidFill>
              </a:rPr>
              <a:t>Additive Manufacturing</a:t>
            </a:r>
          </a:p>
          <a:p>
            <a:r>
              <a:rPr lang="en-US" sz="1600" dirty="0">
                <a:solidFill>
                  <a:prstClr val="white"/>
                </a:solidFill>
              </a:rPr>
              <a:t>E: greg.hayes@tno.nl</a:t>
            </a:r>
          </a:p>
          <a:p>
            <a:endParaRPr lang="nl-NL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TNO at a glance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Dutch research organization for applied scientific research</a:t>
            </a:r>
          </a:p>
          <a:p>
            <a:r>
              <a:rPr lang="en-US" dirty="0" smtClean="0"/>
              <a:t>Established </a:t>
            </a:r>
            <a:r>
              <a:rPr lang="en-US" dirty="0"/>
              <a:t>by law and started in 1932</a:t>
            </a:r>
          </a:p>
          <a:p>
            <a:r>
              <a:rPr lang="en-US" dirty="0" smtClean="0"/>
              <a:t>Independent </a:t>
            </a:r>
            <a:r>
              <a:rPr lang="en-US" dirty="0"/>
              <a:t>of public and private interests</a:t>
            </a:r>
          </a:p>
          <a:p>
            <a:r>
              <a:rPr lang="en-US" dirty="0" smtClean="0"/>
              <a:t>Assisting </a:t>
            </a:r>
            <a:r>
              <a:rPr lang="en-US" dirty="0"/>
              <a:t>companies to innovate by doing R&amp;D</a:t>
            </a:r>
          </a:p>
          <a:p>
            <a:r>
              <a:rPr lang="en-US" dirty="0" smtClean="0"/>
              <a:t>Supporting </a:t>
            </a:r>
            <a:r>
              <a:rPr lang="en-US" dirty="0"/>
              <a:t>government in policy 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471BDC5-6553-49B1-9D63-E37C8679EE8C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63317"/>
            <a:ext cx="2929960" cy="306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54" y="4005064"/>
            <a:ext cx="5042966" cy="28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052736"/>
            <a:ext cx="7272338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400" dirty="0" smtClean="0">
                <a:solidFill>
                  <a:schemeClr val="tx2"/>
                </a:solidFill>
              </a:rPr>
              <a:t>TNO Organization in numbers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DF226-AFCD-4CEB-B9DB-9B694C3F3C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Titel 32"/>
          <p:cNvSpPr txBox="1">
            <a:spLocks/>
          </p:cNvSpPr>
          <p:nvPr/>
        </p:nvSpPr>
        <p:spPr bwMode="auto">
          <a:xfrm>
            <a:off x="1331640" y="1874832"/>
            <a:ext cx="826398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idx="1"/>
          </p:nvPr>
        </p:nvSpPr>
        <p:spPr>
          <a:xfrm>
            <a:off x="1331640" y="1628800"/>
            <a:ext cx="4663586" cy="1296144"/>
          </a:xfrm>
        </p:spPr>
        <p:txBody>
          <a:bodyPr/>
          <a:lstStyle/>
          <a:p>
            <a:r>
              <a:rPr lang="en-GB" dirty="0" smtClean="0"/>
              <a:t>Number of employees (2013):</a:t>
            </a:r>
          </a:p>
          <a:p>
            <a:r>
              <a:rPr lang="en-GB" dirty="0" smtClean="0"/>
              <a:t>Consolidated turnover:</a:t>
            </a:r>
            <a:endParaRPr lang="en-GB" dirty="0"/>
          </a:p>
        </p:txBody>
      </p:sp>
      <p:pic>
        <p:nvPicPr>
          <p:cNvPr id="9" name="Afbeelding 4" descr="omvang_tn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86"/>
          <a:stretch/>
        </p:blipFill>
        <p:spPr>
          <a:xfrm>
            <a:off x="1331640" y="2864978"/>
            <a:ext cx="7704856" cy="2425189"/>
          </a:xfrm>
          <a:prstGeom prst="rect">
            <a:avLst/>
          </a:prstGeom>
        </p:spPr>
      </p:pic>
      <p:sp>
        <p:nvSpPr>
          <p:cNvPr id="10" name="Tijdelijke aanduiding voor inhoud 3"/>
          <p:cNvSpPr txBox="1">
            <a:spLocks/>
          </p:cNvSpPr>
          <p:nvPr/>
        </p:nvSpPr>
        <p:spPr>
          <a:xfrm>
            <a:off x="4724483" y="1628800"/>
            <a:ext cx="2151773" cy="941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3300 </a:t>
            </a:r>
          </a:p>
          <a:p>
            <a:pPr marL="0" indent="0">
              <a:buNone/>
            </a:pPr>
            <a:r>
              <a:rPr lang="en-GB" dirty="0" smtClean="0"/>
              <a:t>€ 564 </a:t>
            </a:r>
            <a:r>
              <a:rPr lang="en-GB" dirty="0" err="1" smtClean="0"/>
              <a:t>mln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199"/>
            <a:ext cx="3652156" cy="51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836712"/>
            <a:ext cx="43204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86905"/>
            <a:ext cx="4464496" cy="1066031"/>
          </a:xfrm>
        </p:spPr>
        <p:txBody>
          <a:bodyPr/>
          <a:lstStyle/>
          <a:p>
            <a:r>
              <a:rPr lang="en-GB" sz="2800" dirty="0" smtClean="0">
                <a:solidFill>
                  <a:srgbClr val="749FBD"/>
                </a:solidFill>
                <a:ea typeface="+mj-ea"/>
              </a:rPr>
              <a:t>First TNO Space endeavour 1964</a:t>
            </a:r>
            <a:endParaRPr lang="en-GB" sz="2800" dirty="0">
              <a:solidFill>
                <a:srgbClr val="749FBD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48272"/>
            <a:ext cx="4392488" cy="41651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Development </a:t>
            </a:r>
            <a:r>
              <a:rPr lang="en-US" sz="2000" dirty="0">
                <a:latin typeface="Arial Black" panose="020B0A04020102020204" pitchFamily="34" charset="0"/>
              </a:rPr>
              <a:t>of </a:t>
            </a:r>
            <a:r>
              <a:rPr lang="en-US" sz="2000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UV star spectrophotometer</a:t>
            </a:r>
            <a:r>
              <a:rPr lang="en-US" sz="2000" dirty="0" smtClean="0">
                <a:solidFill>
                  <a:srgbClr val="749FBD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(S59) for Europe’s first 3-axis stabilized satellite TD-1A. </a:t>
            </a:r>
          </a:p>
          <a:p>
            <a:pPr marL="0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</a:rPr>
              <a:t>50th anniversary of </a:t>
            </a:r>
            <a:r>
              <a:rPr lang="en-US" sz="2000" dirty="0" smtClean="0">
                <a:latin typeface="Arial Black" panose="020B0A04020102020204" pitchFamily="34" charset="0"/>
              </a:rPr>
              <a:t>our collaboration with ESA</a:t>
            </a:r>
          </a:p>
          <a:p>
            <a:pPr marL="0" indent="0">
              <a:buNone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Innovative optical solutions using e.g. off-axis parabolic gratings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908720"/>
            <a:ext cx="8784976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 cap="all" spc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48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srgbClr val="749FBD"/>
                </a:solidFill>
                <a:latin typeface="Arial Black" panose="020B0A04020102020204" pitchFamily="34" charset="0"/>
                <a:cs typeface="Arial" charset="0"/>
              </a:rPr>
              <a:t>50 years of Optical instruments for </a:t>
            </a:r>
            <a:r>
              <a:rPr lang="en-US" sz="2400" dirty="0" smtClean="0">
                <a:solidFill>
                  <a:srgbClr val="749FBD"/>
                </a:solidFill>
                <a:latin typeface="Arial Black" panose="020B0A04020102020204" pitchFamily="34" charset="0"/>
                <a:cs typeface="Arial" charset="0"/>
              </a:rPr>
              <a:t>space</a:t>
            </a:r>
            <a:endParaRPr lang="en-GB" sz="1800" dirty="0" smtClean="0">
              <a:solidFill>
                <a:srgbClr val="749FBD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en-GB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Space Science &amp; Astronomy</a:t>
            </a:r>
            <a:endParaRPr lang="en-GB" sz="32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46085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nl-NL" sz="2000" b="1" dirty="0" smtClean="0"/>
              <a:t>Space instruments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Space Science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Earth observation:  spectrometers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Instrument calibration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Attitude sensors 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OGSE</a:t>
            </a:r>
          </a:p>
          <a:p>
            <a:pPr>
              <a:buFontTx/>
              <a:buChar char="•"/>
            </a:pPr>
            <a:endParaRPr lang="en-GB" altLang="nl-NL" sz="2000" b="1" i="1" dirty="0" smtClean="0"/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r>
              <a:rPr lang="en-GB" altLang="nl-NL" sz="2000" b="1" dirty="0" smtClean="0"/>
              <a:t>Leading customers:</a:t>
            </a:r>
          </a:p>
          <a:p>
            <a:r>
              <a:rPr lang="en-GB" altLang="nl-NL" sz="2000" b="1" dirty="0" smtClean="0"/>
              <a:t>ESA, NASA, ABDS, Thales</a:t>
            </a:r>
            <a:endParaRPr lang="en-GB" altLang="nl-NL" sz="2000" b="1" i="1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0010" y="1340768"/>
            <a:ext cx="415925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nl-NL" sz="2000" b="1" dirty="0" smtClean="0"/>
              <a:t>Astronomy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Delay lines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Star separators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Active &amp; Adaptive optics</a:t>
            </a:r>
          </a:p>
          <a:p>
            <a:pPr>
              <a:buFontTx/>
              <a:buChar char="•"/>
            </a:pPr>
            <a:r>
              <a:rPr lang="en-GB" altLang="nl-NL" sz="2000" b="1" i="1" dirty="0" smtClean="0"/>
              <a:t> Free form mirrors</a:t>
            </a:r>
          </a:p>
          <a:p>
            <a:pPr>
              <a:buFontTx/>
              <a:buChar char="•"/>
            </a:pPr>
            <a:endParaRPr lang="en-GB" altLang="nl-NL" sz="2000" b="1" i="1" dirty="0" smtClean="0"/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GB" altLang="nl-NL" sz="2000" b="1" i="1" dirty="0" smtClean="0">
              <a:solidFill>
                <a:schemeClr val="tx2"/>
              </a:solidFill>
            </a:endParaRPr>
          </a:p>
          <a:p>
            <a:r>
              <a:rPr lang="en-GB" altLang="nl-NL" sz="2000" b="1" dirty="0" smtClean="0"/>
              <a:t>Leading customer:</a:t>
            </a:r>
          </a:p>
          <a:p>
            <a:r>
              <a:rPr lang="en-GB" altLang="nl-NL" sz="2000" b="1" dirty="0" smtClean="0"/>
              <a:t>ESO</a:t>
            </a:r>
            <a:endParaRPr lang="en-GB" altLang="nl-NL" sz="2000" b="1" i="1" dirty="0"/>
          </a:p>
        </p:txBody>
      </p:sp>
      <p:pic>
        <p:nvPicPr>
          <p:cNvPr id="10245" name="Picture 5" descr="vlti-array-sma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5511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24860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816475" y="153988"/>
            <a:ext cx="1800225" cy="1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F7B14E-6BCB-4529-9F09-51298425CF8B}" type="slidenum">
              <a:rPr lang="en-GB" altLang="nl-N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65707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7" cy="719138"/>
          </a:xfrm>
        </p:spPr>
        <p:txBody>
          <a:bodyPr/>
          <a:lstStyle/>
          <a:p>
            <a:r>
              <a:rPr lang="en-GB" sz="1800" dirty="0" smtClean="0">
                <a:solidFill>
                  <a:srgbClr val="5E94B5"/>
                </a:solidFill>
              </a:rPr>
              <a:t>Scientific Instrumentation – applications and research</a:t>
            </a:r>
            <a:endParaRPr lang="en-GB" sz="1800" dirty="0">
              <a:solidFill>
                <a:srgbClr val="5E94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480" y="1340768"/>
            <a:ext cx="3168352" cy="861788"/>
          </a:xfrm>
        </p:spPr>
        <p:txBody>
          <a:bodyPr/>
          <a:lstStyle/>
          <a:p>
            <a:pPr lvl="1"/>
            <a:r>
              <a:rPr lang="en-GB" dirty="0" smtClean="0">
                <a:solidFill>
                  <a:srgbClr val="5E94B5"/>
                </a:solidFill>
                <a:latin typeface="Arial Black" panose="020B0A04020102020204" pitchFamily="34" charset="0"/>
              </a:rPr>
              <a:t>Earth based</a:t>
            </a:r>
            <a:br>
              <a:rPr lang="en-GB" dirty="0" smtClean="0">
                <a:solidFill>
                  <a:srgbClr val="5E94B5"/>
                </a:solidFill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VLTI, E-ELT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3" descr="ESA_Gaia_Basic_Angle_Monitoring_TNO_10FKB60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6" y="2621037"/>
            <a:ext cx="3060000" cy="2032099"/>
          </a:xfrm>
          <a:prstGeom prst="rect">
            <a:avLst/>
          </a:prstGeom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5"/>
            <a:ext cx="3060000" cy="2032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624"/>
            <a:ext cx="916507" cy="64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t>7</a:t>
            </a:fld>
            <a:endParaRPr lang="en-GB" dirty="0"/>
          </a:p>
        </p:txBody>
      </p:sp>
      <p:pic>
        <p:nvPicPr>
          <p:cNvPr id="11" name="Picture 3" descr="\\tsn.tno.nl\Data\Users\asdmv\Home\Pictures\@selectie space &amp; science\ESO_VLT_FredKamphues_08FKA30867-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199188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4602"/>
            <a:ext cx="3060000" cy="203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elisascience.org/files/imagecache/fullview/sliderimages/eLISA_2ar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103625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dea.net/images/progettazione/tel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963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illhouse.nl/graphics/VLT_LaserguideStar_TNO_FredKamphues_12FKB0605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2556"/>
            <a:ext cx="3060000" cy="20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24411" y="1340768"/>
            <a:ext cx="4412085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 smtClean="0">
                <a:solidFill>
                  <a:srgbClr val="5E94B5"/>
                </a:solidFill>
                <a:latin typeface="Arial Black" panose="020B0A04020102020204" pitchFamily="34" charset="0"/>
              </a:rPr>
              <a:t>Spaceborne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GAIA, LISA, Darwin, Echo, Safari, Euclid</a:t>
            </a:r>
          </a:p>
        </p:txBody>
      </p:sp>
    </p:spTree>
    <p:extLst>
      <p:ext uri="{BB962C8B-B14F-4D97-AF65-F5344CB8AC3E}">
        <p14:creationId xmlns:p14="http://schemas.microsoft.com/office/powerpoint/2010/main" val="1966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464" y="1926205"/>
            <a:ext cx="980621" cy="7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1926" y="1078438"/>
            <a:ext cx="939255" cy="7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3"/>
          <a:srcRect l="14510" r="17281"/>
          <a:stretch>
            <a:fillRect/>
          </a:stretch>
        </p:blipFill>
        <p:spPr bwMode="auto">
          <a:xfrm>
            <a:off x="5210138" y="1329842"/>
            <a:ext cx="858457" cy="8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25425" y="4809849"/>
            <a:ext cx="26953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263" eaLnBrk="0" hangingPunct="0"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49263" eaLnBrk="0" hangingPunct="0"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449263" eaLnBrk="0" hangingPunct="0"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449263" eaLnBrk="0" hangingPunct="0"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449263" eaLnBrk="0" hangingPunct="0"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79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600" b="1" dirty="0" smtClean="0">
                <a:solidFill>
                  <a:srgbClr val="5E94B5"/>
                </a:solidFill>
                <a:ea typeface="ＭＳ Ｐゴシック" pitchFamily="34" charset="-128"/>
                <a:cs typeface="Lucida Sans Unicode" pitchFamily="34" charset="0"/>
              </a:rPr>
              <a:t>GOME / GOME-2</a:t>
            </a:r>
            <a:r>
              <a:rPr lang="en-GB" altLang="nl-NL" sz="1400" b="1" dirty="0" smtClean="0">
                <a:ea typeface="ＭＳ Ｐゴシック" pitchFamily="34" charset="-128"/>
                <a:cs typeface="Lucida Sans Unicode" pitchFamily="34" charset="0"/>
              </a:rPr>
              <a:t/>
            </a:r>
            <a:br>
              <a:rPr lang="en-GB" altLang="nl-NL" sz="1400" b="1" dirty="0" smtClean="0">
                <a:ea typeface="ＭＳ Ｐゴシック" pitchFamily="34" charset="-128"/>
                <a:cs typeface="Lucida Sans Unicode" pitchFamily="34" charset="0"/>
              </a:rPr>
            </a:b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>1995 	 ERS-2</a:t>
            </a:r>
            <a:b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</a:b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>2006-2020+  METOP1, 2, 3</a:t>
            </a:r>
            <a:endParaRPr lang="en-GB" altLang="nl-NL" sz="1400" dirty="0">
              <a:ea typeface="ＭＳ Ｐゴシック" pitchFamily="34" charset="-128"/>
              <a:cs typeface="Lucida Sans Unicode" pitchFamily="34" charset="0"/>
            </a:endParaRPr>
          </a:p>
        </p:txBody>
      </p:sp>
      <p:grpSp>
        <p:nvGrpSpPr>
          <p:cNvPr id="109573" name="Group 5"/>
          <p:cNvGrpSpPr>
            <a:grpSpLocks/>
          </p:cNvGrpSpPr>
          <p:nvPr/>
        </p:nvGrpSpPr>
        <p:grpSpPr bwMode="auto">
          <a:xfrm>
            <a:off x="2784587" y="2716611"/>
            <a:ext cx="2011363" cy="2225675"/>
            <a:chOff x="2444" y="2638"/>
            <a:chExt cx="1267" cy="1402"/>
          </a:xfrm>
        </p:grpSpPr>
        <p:pic>
          <p:nvPicPr>
            <p:cNvPr id="109574" name="Picture 6" descr="sciamach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2638"/>
              <a:ext cx="1088" cy="1019"/>
            </a:xfrm>
            <a:prstGeom prst="rect">
              <a:avLst/>
            </a:prstGeom>
            <a:noFill/>
            <a:ln w="28575">
              <a:solidFill>
                <a:srgbClr val="0000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44" y="3691"/>
              <a:ext cx="1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49263" eaLnBrk="0" hangingPunct="0"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defTabSz="449263" eaLnBrk="0" hangingPunct="0"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defTabSz="449263" eaLnBrk="0" hangingPunct="0"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defTabSz="449263" eaLnBrk="0" hangingPunct="0"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defTabSz="449263" eaLnBrk="0" hangingPunct="0"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49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nl-NL" sz="1600" b="1" dirty="0" err="1">
                  <a:solidFill>
                    <a:srgbClr val="5E94B5"/>
                  </a:solidFill>
                  <a:ea typeface="ＭＳ Ｐゴシック" pitchFamily="34" charset="-128"/>
                  <a:cs typeface="Lucida Sans Unicode" pitchFamily="34" charset="0"/>
                </a:rPr>
                <a:t>Sciamachy</a:t>
              </a:r>
              <a:r>
                <a:rPr lang="en-US" altLang="nl-NL" sz="1400" b="1" dirty="0">
                  <a:ea typeface="ＭＳ Ｐゴシック" pitchFamily="34" charset="-128"/>
                  <a:cs typeface="Lucida Sans Unicode" pitchFamily="34" charset="0"/>
                </a:rPr>
                <a:t/>
              </a:r>
              <a:br>
                <a:rPr lang="en-US" altLang="nl-NL" sz="1400" b="1" dirty="0">
                  <a:ea typeface="ＭＳ Ｐゴシック" pitchFamily="34" charset="-128"/>
                  <a:cs typeface="Lucida Sans Unicode" pitchFamily="34" charset="0"/>
                </a:rPr>
              </a:br>
              <a:r>
                <a:rPr lang="en-US" altLang="nl-NL" sz="1400" dirty="0">
                  <a:ea typeface="ＭＳ Ｐゴシック" pitchFamily="34" charset="-128"/>
                  <a:cs typeface="Lucida Sans Unicode" pitchFamily="34" charset="0"/>
                </a:rPr>
                <a:t>2002	</a:t>
              </a:r>
              <a:r>
                <a:rPr lang="en-US" altLang="nl-NL" sz="1400" dirty="0" err="1">
                  <a:ea typeface="ＭＳ Ｐゴシック" pitchFamily="34" charset="-128"/>
                  <a:cs typeface="Lucida Sans Unicode" pitchFamily="34" charset="0"/>
                </a:rPr>
                <a:t>Envisat</a:t>
              </a:r>
              <a:endParaRPr lang="en-US" altLang="nl-NL" sz="1400" dirty="0">
                <a:ea typeface="ＭＳ Ｐゴシック" pitchFamily="34" charset="-128"/>
                <a:cs typeface="Lucida Sans Unicode" pitchFamily="34" charset="0"/>
              </a:endParaRPr>
            </a:p>
          </p:txBody>
        </p:sp>
      </p:grp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467544" y="3374822"/>
            <a:ext cx="8573267" cy="2859196"/>
          </a:xfrm>
          <a:prstGeom prst="line">
            <a:avLst/>
          </a:prstGeom>
          <a:noFill/>
          <a:ln w="76200">
            <a:solidFill>
              <a:srgbClr val="5E94B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n>
                <a:solidFill>
                  <a:srgbClr val="5E94B5"/>
                </a:solidFill>
              </a:ln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4736986" y="3780276"/>
            <a:ext cx="17335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600" b="1" dirty="0" smtClean="0">
                <a:solidFill>
                  <a:srgbClr val="5E94B5"/>
                </a:solidFill>
                <a:ea typeface="ＭＳ Ｐゴシック" pitchFamily="34" charset="-128"/>
                <a:cs typeface="Lucida Sans Unicode" pitchFamily="34" charset="0"/>
              </a:rPr>
              <a:t>OMI</a:t>
            </a: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/>
            </a:r>
            <a:b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</a:b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>2004	EOS-AURA</a:t>
            </a:r>
            <a:endParaRPr lang="en-GB" altLang="nl-NL" sz="1400" dirty="0"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5562" y="5564088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nl-NL" sz="2400" b="1" dirty="0" smtClean="0">
                <a:solidFill>
                  <a:srgbClr val="749FBD"/>
                </a:solidFill>
                <a:ea typeface="ＭＳ Ｐゴシック" pitchFamily="34" charset="-128"/>
                <a:cs typeface="Lucida Sans Unicode" pitchFamily="34" charset="0"/>
              </a:rPr>
              <a:t>1995</a:t>
            </a:r>
            <a:endParaRPr lang="en-GB" altLang="nl-NL" sz="2400" b="1" dirty="0">
              <a:solidFill>
                <a:srgbClr val="749FBD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8144761" y="3787517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altLang="nl-NL" sz="2400" b="1" dirty="0" smtClean="0">
                <a:solidFill>
                  <a:srgbClr val="749FBD"/>
                </a:solidFill>
                <a:ea typeface="ＭＳ Ｐゴシック" pitchFamily="34" charset="-128"/>
                <a:cs typeface="Lucida Sans Unicode" pitchFamily="34" charset="0"/>
              </a:rPr>
              <a:t>2015</a:t>
            </a:r>
            <a:endParaRPr lang="en-GB" altLang="nl-NL" sz="2400" b="1" dirty="0">
              <a:solidFill>
                <a:srgbClr val="749FBD"/>
              </a:solidFill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697958" y="3093317"/>
            <a:ext cx="19435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449263" eaLnBrk="0" hangingPunct="0"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600" b="1" dirty="0" smtClean="0">
                <a:solidFill>
                  <a:srgbClr val="5E94B5"/>
                </a:solidFill>
                <a:ea typeface="ＭＳ Ｐゴシック" pitchFamily="34" charset="-128"/>
                <a:cs typeface="Lucida Sans Unicode" pitchFamily="34" charset="0"/>
              </a:rPr>
              <a:t>TROPOMI</a:t>
            </a: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/>
            </a:r>
            <a:b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</a:br>
            <a:r>
              <a:rPr lang="en-GB" altLang="nl-NL" sz="1400" dirty="0" smtClean="0">
                <a:ea typeface="ＭＳ Ｐゴシック" pitchFamily="34" charset="-128"/>
                <a:cs typeface="Lucida Sans Unicode" pitchFamily="34" charset="0"/>
              </a:rPr>
              <a:t>2015	Sentinel 5 precursor</a:t>
            </a:r>
            <a:endParaRPr lang="en-GB" altLang="nl-NL" sz="1400" dirty="0"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75656" y="934230"/>
            <a:ext cx="6824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nl-NL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Earth Observation Instruments</a:t>
            </a:r>
            <a:endParaRPr lang="en-GB" altLang="nl-NL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228184" y="4509120"/>
            <a:ext cx="305027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b="1" dirty="0" smtClean="0"/>
              <a:t>6x higher spatial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7x7 km2  vs. 13x24 km2</a:t>
            </a:r>
          </a:p>
          <a:p>
            <a:r>
              <a:rPr lang="en-GB" sz="1400" b="1" i="1" dirty="0" smtClean="0"/>
              <a:t>25x data volume  of OMI)</a:t>
            </a:r>
            <a:r>
              <a:rPr lang="en-GB" sz="14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20 </a:t>
            </a:r>
            <a:r>
              <a:rPr lang="en-GB" sz="1400" b="1" dirty="0" err="1" smtClean="0"/>
              <a:t>GByte</a:t>
            </a:r>
            <a:r>
              <a:rPr lang="en-GB" sz="1400" b="1" dirty="0" smtClean="0"/>
              <a:t> /orbit</a:t>
            </a:r>
          </a:p>
          <a:p>
            <a:r>
              <a:rPr lang="en-GB" sz="1400" b="1" dirty="0" smtClean="0"/>
              <a:t>CO and CH4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SWIR band</a:t>
            </a:r>
          </a:p>
          <a:p>
            <a:r>
              <a:rPr lang="en-GB" sz="1400" b="1" dirty="0" smtClean="0"/>
              <a:t>Improved cloud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O2A band</a:t>
            </a:r>
          </a:p>
          <a:p>
            <a:endParaRPr lang="en-GB" sz="1400" dirty="0" smtClean="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986601" y="4221088"/>
            <a:ext cx="1864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TROPOMI </a:t>
            </a:r>
            <a:r>
              <a:rPr lang="en-GB" sz="1600" b="1" u="sng" dirty="0" err="1" smtClean="0"/>
              <a:t>vs</a:t>
            </a:r>
            <a:r>
              <a:rPr lang="en-GB" sz="1600" b="1" u="sng" dirty="0" smtClean="0"/>
              <a:t> OMI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7949" y="337482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	 </a:t>
            </a:r>
          </a:p>
        </p:txBody>
      </p:sp>
      <p:pic>
        <p:nvPicPr>
          <p:cNvPr id="27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12" y="2396491"/>
            <a:ext cx="1019787" cy="82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6" y="3161935"/>
            <a:ext cx="2377847" cy="153701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577" name="Picture 9" descr="OMI-FM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50" y="2140803"/>
            <a:ext cx="1686834" cy="1603534"/>
          </a:xfrm>
          <a:prstGeom prst="rect">
            <a:avLst/>
          </a:prstGeom>
          <a:noFill/>
          <a:ln w="28575">
            <a:solidFill>
              <a:srgbClr val="0000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9018" r="15905" b="1728"/>
          <a:stretch/>
        </p:blipFill>
        <p:spPr>
          <a:xfrm>
            <a:off x="6783703" y="1754569"/>
            <a:ext cx="1750697" cy="1283845"/>
          </a:xfrm>
          <a:prstGeom prst="rect">
            <a:avLst/>
          </a:prstGeom>
          <a:ln w="25400">
            <a:solidFill>
              <a:srgbClr val="000099"/>
            </a:solidFill>
          </a:ln>
        </p:spPr>
      </p:pic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3074206" y="5400600"/>
            <a:ext cx="3153978" cy="1484784"/>
            <a:chOff x="1329" y="2165"/>
            <a:chExt cx="4989" cy="3674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r="2237"/>
            <a:stretch>
              <a:fillRect/>
            </a:stretch>
          </p:blipFill>
          <p:spPr bwMode="auto">
            <a:xfrm>
              <a:off x="1329" y="2165"/>
              <a:ext cx="4989" cy="3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6031" y="2704"/>
              <a:ext cx="96" cy="2455"/>
            </a:xfrm>
            <a:prstGeom prst="rect">
              <a:avLst/>
            </a:prstGeom>
            <a:solidFill>
              <a:srgbClr val="FF0000">
                <a:alpha val="6784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5984" y="4295"/>
              <a:ext cx="143" cy="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6079" y="4434"/>
              <a:ext cx="47" cy="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6080" y="4712"/>
              <a:ext cx="47" cy="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6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erijhgc\Stieltjesweg\Foto's voor Stieltjesweg\selectie 1\TNO_FredKamphues_11FKB32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74" y="4005064"/>
            <a:ext cx="4138446" cy="27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43608" y="836712"/>
            <a:ext cx="43204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068960"/>
            <a:ext cx="4753693" cy="37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395536" y="1125687"/>
            <a:ext cx="6840760" cy="71913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5E94B5"/>
                </a:solidFill>
                <a:latin typeface="Arial Black" panose="020B0A04020102020204" pitchFamily="34" charset="0"/>
                <a:ea typeface="ＭＳ Ｐゴシック" pitchFamily="34" charset="-128"/>
                <a:cs typeface="Arial" charset="0"/>
              </a:rPr>
              <a:t>GAIA</a:t>
            </a:r>
            <a:r>
              <a:rPr lang="en-GB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GB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endParaRPr lang="en-GB" sz="1800" b="0" i="1" dirty="0">
              <a:solidFill>
                <a:prstClr val="black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black">
          <a:xfrm>
            <a:off x="4728034" y="1052736"/>
            <a:ext cx="4385249" cy="122641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85738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1450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30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17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89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61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33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305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Accuracy </a:t>
            </a:r>
            <a:r>
              <a:rPr lang="en-GB" sz="1600" kern="0" dirty="0" err="1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astrometric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 measurements:</a:t>
            </a:r>
          </a:p>
          <a:p>
            <a:pPr lvl="1" indent="-185738">
              <a:lnSpc>
                <a:spcPct val="100000"/>
              </a:lnSpc>
              <a:defRPr/>
            </a:pPr>
            <a:r>
              <a:rPr lang="en-GB" sz="1600" kern="0" dirty="0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24 micro-</a:t>
            </a:r>
            <a:r>
              <a:rPr lang="en-GB" sz="1600" kern="0" dirty="0" err="1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arcseconds</a:t>
            </a:r>
            <a:r>
              <a:rPr lang="en-GB" sz="1600" kern="0" dirty="0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(diameter of human hair measured from a distance of 1000 km)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black">
          <a:xfrm>
            <a:off x="5361792" y="2399316"/>
            <a:ext cx="3242656" cy="72652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85738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1450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30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17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89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61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33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305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1450" lvl="1" indent="0">
              <a:lnSpc>
                <a:spcPct val="100000"/>
              </a:lnSpc>
              <a:buNone/>
              <a:defRPr/>
            </a:pPr>
            <a:r>
              <a:rPr lang="en-GB" sz="1600" kern="0" dirty="0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Silicon Carbide 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(</a:t>
            </a:r>
            <a:r>
              <a:rPr lang="en-GB" sz="1600" kern="0" dirty="0" err="1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SiC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)</a:t>
            </a:r>
            <a:r>
              <a:rPr lang="en-GB" sz="1600" kern="0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for ultra </a:t>
            </a:r>
            <a:r>
              <a:rPr lang="en-GB" sz="1600" kern="0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stable construction </a:t>
            </a:r>
            <a:endParaRPr lang="en-GB" sz="1600" kern="0" dirty="0" smtClean="0">
              <a:solidFill>
                <a:srgbClr val="0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black">
          <a:xfrm>
            <a:off x="4940438" y="3316394"/>
            <a:ext cx="3960439" cy="100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85738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1450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30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9017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589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161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733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30500" indent="-185738" algn="l" rtl="0" fontAlgn="base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TNO delivered metrology systems:</a:t>
            </a:r>
          </a:p>
          <a:p>
            <a:pPr lvl="1">
              <a:lnSpc>
                <a:spcPct val="100000"/>
              </a:lnSpc>
              <a:buFont typeface="Arial" charset="0"/>
              <a:buBlip>
                <a:blip r:embed="rId5"/>
              </a:buBlip>
              <a:defRPr/>
            </a:pPr>
            <a:r>
              <a:rPr lang="en-GB" sz="1600" kern="0" dirty="0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Basic Angle Monitoring 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(BAM)</a:t>
            </a:r>
          </a:p>
          <a:p>
            <a:pPr lvl="1">
              <a:lnSpc>
                <a:spcPct val="100000"/>
              </a:lnSpc>
              <a:buFont typeface="Arial" charset="0"/>
              <a:buBlip>
                <a:blip r:embed="rId5"/>
              </a:buBlip>
              <a:defRPr/>
            </a:pPr>
            <a:r>
              <a:rPr lang="en-GB" sz="1600" kern="0" dirty="0" smtClean="0">
                <a:solidFill>
                  <a:srgbClr val="5E94B5"/>
                </a:solidFill>
                <a:latin typeface="Arial Black" panose="020B0A04020102020204" pitchFamily="34" charset="0"/>
                <a:cs typeface="Arial"/>
              </a:rPr>
              <a:t>Wave Front Sensor </a:t>
            </a:r>
            <a:r>
              <a:rPr lang="en-GB" sz="1600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(WFS) </a:t>
            </a:r>
          </a:p>
          <a:p>
            <a:pPr>
              <a:lnSpc>
                <a:spcPct val="100000"/>
              </a:lnSpc>
              <a:defRPr/>
            </a:pPr>
            <a:endParaRPr lang="en-GB" sz="1600" kern="0" dirty="0" smtClean="0">
              <a:solidFill>
                <a:srgbClr val="000000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2050" name="Picture 2" descr="F:\@TNO Archive Fred Kamphues\@@@Selecties\Gaia\TNO_FredKamphues_10FKB105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15872"/>
          <a:stretch/>
        </p:blipFill>
        <p:spPr bwMode="auto">
          <a:xfrm>
            <a:off x="179656" y="1916832"/>
            <a:ext cx="1296000" cy="1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7159" r="5318" b="7005"/>
          <a:stretch>
            <a:fillRect/>
          </a:stretch>
        </p:blipFill>
        <p:spPr bwMode="auto">
          <a:xfrm>
            <a:off x="1691680" y="1088740"/>
            <a:ext cx="2859480" cy="14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4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">
  <a:themeElements>
    <a:clrScheme name="TNO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s TNO tekstdia -">
  <a:themeElements>
    <a:clrScheme name="Aangepast 3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000000"/>
      </a:hlink>
      <a:folHlink>
        <a:srgbClr val="00000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571B65483041AF17F38BBA148697" ma:contentTypeVersion="1" ma:contentTypeDescription="Create a new document." ma:contentTypeScope="" ma:versionID="68b52afc7b14f068537a855759196a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D87A4E-B9ED-4CA8-BC1D-5ADCC177A0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80CD5-11F4-4EF5-AB78-7A664FEA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B5821-F8A1-49DF-9639-2FB757C65759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1945</Words>
  <Application>Microsoft Office PowerPoint</Application>
  <PresentationFormat>On-screen Show (4:3)</PresentationFormat>
  <Paragraphs>401</Paragraphs>
  <Slides>28</Slides>
  <Notes>9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TNO</vt:lpstr>
      <vt:lpstr>1_Basis TNO tekstdia -</vt:lpstr>
      <vt:lpstr>management summary</vt:lpstr>
      <vt:lpstr>PowerPoint Presentation</vt:lpstr>
      <vt:lpstr>TNO at a glance</vt:lpstr>
      <vt:lpstr>TNO Organization in numbers </vt:lpstr>
      <vt:lpstr>First TNO Space endeavour 1964</vt:lpstr>
      <vt:lpstr>PowerPoint Presentation</vt:lpstr>
      <vt:lpstr>Scientific Instrumentation – applications and research</vt:lpstr>
      <vt:lpstr>PowerPoint Presentation</vt:lpstr>
      <vt:lpstr>PowerPoint Presentation</vt:lpstr>
      <vt:lpstr>History of TNO projects for ESO</vt:lpstr>
      <vt:lpstr>AM technologies</vt:lpstr>
      <vt:lpstr>multidisciplinary and vigorously innovating</vt:lpstr>
      <vt:lpstr>hype is becoming reality</vt:lpstr>
      <vt:lpstr>activity worldwide</vt:lpstr>
      <vt:lpstr>AM technology is transitioning</vt:lpstr>
      <vt:lpstr>additive manufacturing at TNO</vt:lpstr>
      <vt:lpstr>Technology: MATERIAL DEVelopment</vt:lpstr>
      <vt:lpstr>Technology: HIGH resolution printing</vt:lpstr>
      <vt:lpstr>Technology: MULTIMATerial deposition</vt:lpstr>
      <vt:lpstr>Technology: Hybrid integration</vt:lpstr>
      <vt:lpstr>Two ecosystems in close collaboration</vt:lpstr>
      <vt:lpstr>Technological innovations are application driven</vt:lpstr>
      <vt:lpstr>Open innovation contracts and intellectual property</vt:lpstr>
      <vt:lpstr>Open innovation contracts</vt:lpstr>
      <vt:lpstr>Open innovation Intellectual property</vt:lpstr>
      <vt:lpstr>Dedicated exclusive contracts</vt:lpstr>
      <vt:lpstr>Summary of conditions</vt:lpstr>
      <vt:lpstr>contact to learn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TNO verhaal</dc:title>
  <dc:subject>corporate</dc:subject>
  <dc:creator/>
  <cp:lastModifiedBy/>
  <cp:revision>1</cp:revision>
  <dcterms:created xsi:type="dcterms:W3CDTF">2010-12-16T09:20:55Z</dcterms:created>
  <dcterms:modified xsi:type="dcterms:W3CDTF">2016-01-21T16:11:20Z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TNO_43</vt:lpwstr>
  </property>
  <property fmtid="{D5CDD505-2E9C-101B-9397-08002B2CF9AE}" pid="3" name="do_LanguageID">
    <vt:lpwstr>2057</vt:lpwstr>
  </property>
  <property fmtid="{D5CDD505-2E9C-101B-9397-08002B2CF9AE}" pid="4" name="do_Title">
    <vt:lpwstr>Title</vt:lpwstr>
  </property>
  <property fmtid="{D5CDD505-2E9C-101B-9397-08002B2CF9AE}" pid="5" name="do_Subtitle">
    <vt:lpwstr>Subtitle</vt:lpwstr>
  </property>
  <property fmtid="{D5CDD505-2E9C-101B-9397-08002B2CF9AE}" pid="6" name="do_Speaker">
    <vt:lpwstr>Hanno Schouten</vt:lpwstr>
  </property>
  <property fmtid="{D5CDD505-2E9C-101B-9397-08002B2CF9AE}" pid="7" name="do_Date">
    <vt:lpwstr>False</vt:lpwstr>
  </property>
  <property fmtid="{D5CDD505-2E9C-101B-9397-08002B2CF9AE}" pid="8" name="do_DateValue">
    <vt:lpwstr>29-07-2015</vt:lpwstr>
  </property>
  <property fmtid="{D5CDD505-2E9C-101B-9397-08002B2CF9AE}" pid="9" name="do_SlideNumber">
    <vt:lpwstr>True</vt:lpwstr>
  </property>
  <property fmtid="{D5CDD505-2E9C-101B-9397-08002B2CF9AE}" pid="10" name="do_Language">
    <vt:lpwstr>2057</vt:lpwstr>
  </property>
</Properties>
</file>