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r:id="rId1"/>
    <p:sldMasterId r:id="rId2"/>
  </p:sldMasterIdLst>
  <p:notesMasterIdLst>
    <p:notesMasterId r:id="rId23"/>
  </p:notesMasterIdLst>
  <p:handoutMasterIdLst>
    <p:handoutMasterId r:id="rId24"/>
  </p:handoutMasterIdLst>
  <p:sldIdLst>
    <p:sldId id="565" r:id="rId3"/>
    <p:sldId id="460" r:id="rId4"/>
    <p:sldId id="544" r:id="rId5"/>
    <p:sldId id="505" r:id="rId6"/>
    <p:sldId id="554" r:id="rId7"/>
    <p:sldId id="555" r:id="rId8"/>
    <p:sldId id="556" r:id="rId9"/>
    <p:sldId id="557" r:id="rId10"/>
    <p:sldId id="558" r:id="rId11"/>
    <p:sldId id="559" r:id="rId12"/>
    <p:sldId id="562" r:id="rId13"/>
    <p:sldId id="546" r:id="rId14"/>
    <p:sldId id="551" r:id="rId15"/>
    <p:sldId id="552" r:id="rId16"/>
    <p:sldId id="553" r:id="rId17"/>
    <p:sldId id="547" r:id="rId18"/>
    <p:sldId id="548" r:id="rId19"/>
    <p:sldId id="563" r:id="rId20"/>
    <p:sldId id="564" r:id="rId21"/>
    <p:sldId id="487" r:id="rId2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999FF"/>
    <a:srgbClr val="000000"/>
    <a:srgbClr val="0016EA"/>
    <a:srgbClr val="0097E2"/>
    <a:srgbClr val="0066FF"/>
    <a:srgbClr val="CCECFF"/>
    <a:srgbClr val="1B5AA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howOutlineIcons="0">
    <p:restoredLeft sz="9649" autoAdjust="0"/>
    <p:restoredTop sz="99804" autoAdjust="0"/>
  </p:normalViewPr>
  <p:slideViewPr>
    <p:cSldViewPr>
      <p:cViewPr>
        <p:scale>
          <a:sx n="100" d="100"/>
          <a:sy n="100" d="100"/>
        </p:scale>
        <p:origin x="-616" y="-88"/>
      </p:cViewPr>
      <p:guideLst>
        <p:guide orient="horz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01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F110D800-E11C-4172-9641-3E41D0D507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7D76AFB8-B97E-42D1-B762-CAC16BC24D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685800" y="35052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371600" y="382589"/>
            <a:ext cx="6475412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colour logo pp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326"/>
            <a:ext cx="1282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4" y="3886200"/>
            <a:ext cx="7769225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/>
              <a:t>21-06-2010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/>
              <a:t>UKATC presentation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FFA8-7E2D-4C5E-9445-6AA3689D64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7D95-11A9-4766-B65F-FBAD9EC5BE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349B4-8559-4EAF-891B-F9DCE60D98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719D2-8DBF-4A8C-9923-1CF2005E5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D301A-199F-487D-89E6-40A81537ED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2690-CF67-43C6-B0EF-69EE3CFB7C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E87B-3330-4E60-A529-30A9D50ACC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975B-31A5-4A4C-BDFE-C0FD97115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4D1D-FC03-4CD1-810B-69AAD3A16A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67F3-B0FA-477F-AD37-76AAA8B337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09B8-88B7-4F97-85EF-B191FB6E01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4C1B8-1560-4287-9783-EF5536EB0E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586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+mn-lt"/>
              </a:defRPr>
            </a:lvl1pPr>
          </a:lstStyle>
          <a:p>
            <a:pPr>
              <a:defRPr/>
            </a:pPr>
            <a:fld id="{57F9ED8F-E8B7-49E3-9F8B-38F10EE69A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18288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ransition spd="slow"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EMRS-DTC Quarterly Review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5624-EB7C-2E44-9A53-2391A3ADB5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329018" y="382588"/>
            <a:ext cx="6475102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65100" y="161957"/>
            <a:ext cx="1282700" cy="3841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colour logo pp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924800" y="1"/>
            <a:ext cx="1066800" cy="80780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200" y="60989"/>
            <a:ext cx="1282700" cy="6463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hyperlink" Target="http://royalsociety.org/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robertthomson/Documents/Opticon/Aditive%20manufacturing%20workshop/6635_array.MOV" TargetMode="External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video" Target="file://localhost/Users/robertthomson/Documents/Opticon/Aditive%20manufacturing%20workshop/6635_anim.MOV" TargetMode="External"/><Relationship Id="rId2" Type="http://schemas.openxmlformats.org/officeDocument/2006/relationships/video" Target="file://localhost/Users/robertthomson/Documents/Opticon/Aditive%20manufacturing%20workshop/6635_probe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robertthomson/Documents/Opticon/Aditive%20manufacturing%20workshop/6635_array.MOV" TargetMode="External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video" Target="file://localhost/Users/robertthomson/Documents/Opticon/Aditive%20manufacturing%20workshop/6635_anim.MOV" TargetMode="External"/><Relationship Id="rId2" Type="http://schemas.openxmlformats.org/officeDocument/2006/relationships/video" Target="file://localhost/Users/robertthomson/Documents/Opticon/Aditive%20manufacturing%20workshop/6635_probe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robertthomson/Documents/Opticon/Aditive%20manufacturing%20workshop/6635_array.MOV" TargetMode="External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video" Target="file://localhost/Users/robertthomson/Documents/Opticon/Aditive%20manufacturing%20workshop/6635_anim.MOV" TargetMode="External"/><Relationship Id="rId2" Type="http://schemas.openxmlformats.org/officeDocument/2006/relationships/video" Target="file://localhost/Users/robertthomson/Documents/Opticon/Aditive%20manufacturing%20workshop/6635_probe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royalsociety.org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1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jpe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" y="685800"/>
            <a:ext cx="9144001" cy="4191000"/>
          </a:xfrm>
        </p:spPr>
        <p:txBody>
          <a:bodyPr lIns="360000" tIns="360000" rIns="360000" bIns="360000"/>
          <a:lstStyle/>
          <a:p>
            <a:pPr algn="ctr"/>
            <a:r>
              <a:rPr lang="en-GB" sz="3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Ultrafast laser based 3D printing of photonic structures</a:t>
            </a:r>
            <a:br>
              <a:rPr lang="en-GB" sz="3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GB" sz="2400" i="1" dirty="0" smtClean="0">
                <a:solidFill>
                  <a:srgbClr val="000000"/>
                </a:solidFill>
              </a:rPr>
              <a:t/>
            </a:r>
            <a:br>
              <a:rPr lang="en-GB" sz="2400" i="1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Robert R. Thomson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600" i="1" dirty="0" smtClean="0">
                <a:solidFill>
                  <a:srgbClr val="000000"/>
                </a:solidFill>
              </a:rPr>
              <a:t>Scottish Universities Physics Alliance (SUPA), Institute of Photonics and Quantum Sciences (</a:t>
            </a:r>
            <a:r>
              <a:rPr lang="en-US" sz="1600" i="1" dirty="0" err="1" smtClean="0">
                <a:solidFill>
                  <a:srgbClr val="000000"/>
                </a:solidFill>
              </a:rPr>
              <a:t>IPaQS</a:t>
            </a:r>
            <a:r>
              <a:rPr lang="en-US" sz="1600" i="1" dirty="0" smtClean="0">
                <a:solidFill>
                  <a:srgbClr val="000000"/>
                </a:solidFill>
              </a:rPr>
              <a:t>), Heriot-Watt University, Edinburgh, UK.</a:t>
            </a:r>
            <a:br>
              <a:rPr lang="en-US" sz="1600" i="1" dirty="0" smtClean="0">
                <a:solidFill>
                  <a:srgbClr val="000000"/>
                </a:solidFill>
              </a:rPr>
            </a:b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GB" sz="1800" dirty="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endParaRPr lang="en-GB" sz="1800" dirty="0" smtClean="0">
              <a:solidFill>
                <a:srgbClr val="000000"/>
              </a:solidFill>
            </a:endParaRPr>
          </a:p>
        </p:txBody>
      </p:sp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3"/>
          <a:srcRect l="2038" r="4220"/>
          <a:stretch>
            <a:fillRect/>
          </a:stretch>
        </p:blipFill>
        <p:spPr>
          <a:xfrm>
            <a:off x="508533" y="6096000"/>
            <a:ext cx="1701267" cy="614495"/>
          </a:xfrm>
          <a:prstGeom prst="rect">
            <a:avLst/>
          </a:prstGeom>
        </p:spPr>
      </p:pic>
      <p:pic>
        <p:nvPicPr>
          <p:cNvPr id="6" name="Picture 5" descr="epsrc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241" y="6096000"/>
            <a:ext cx="1230159" cy="648944"/>
          </a:xfrm>
          <a:prstGeom prst="rect">
            <a:avLst/>
          </a:prstGeom>
        </p:spPr>
      </p:pic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6734120" y="6025435"/>
            <a:ext cx="1952680" cy="603965"/>
            <a:chOff x="1125785" y="4321175"/>
            <a:chExt cx="1832123" cy="566738"/>
          </a:xfrm>
        </p:grpSpPr>
        <p:pic>
          <p:nvPicPr>
            <p:cNvPr id="9" name="Picture 2" descr="The Royal Society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79106"/>
            <a:stretch/>
          </p:blipFill>
          <p:spPr bwMode="auto">
            <a:xfrm>
              <a:off x="1125785" y="4321175"/>
              <a:ext cx="944315" cy="566738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The Royal Society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0522"/>
            <a:stretch/>
          </p:blipFill>
          <p:spPr bwMode="auto">
            <a:xfrm>
              <a:off x="1625600" y="4321175"/>
              <a:ext cx="1332308" cy="566738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5"/>
          <p:cNvGrpSpPr>
            <a:grpSpLocks noChangeAspect="1"/>
          </p:cNvGrpSpPr>
          <p:nvPr/>
        </p:nvGrpSpPr>
        <p:grpSpPr>
          <a:xfrm>
            <a:off x="4876800" y="5425262"/>
            <a:ext cx="798179" cy="1280338"/>
            <a:chOff x="9210675" y="1892300"/>
            <a:chExt cx="988672" cy="1739900"/>
          </a:xfrm>
        </p:grpSpPr>
        <p:pic>
          <p:nvPicPr>
            <p:cNvPr id="12" name="Picture 2" descr="OPTICON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422" y="2785893"/>
              <a:ext cx="661177" cy="846307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www.enterprise-europe-scotland.com/userfiles/image/FP7-gen-RGB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675" y="1892300"/>
              <a:ext cx="988672" cy="80469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ting-DSC_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00"/>
            <a:ext cx="3049855" cy="2895599"/>
          </a:xfrm>
          <a:prstGeom prst="rect">
            <a:avLst/>
          </a:prstGeom>
        </p:spPr>
      </p:pic>
      <p:pic>
        <p:nvPicPr>
          <p:cNvPr id="7" name="Picture 6" descr="DSC00572.JPG"/>
          <p:cNvPicPr>
            <a:picLocks noChangeAspect="1"/>
          </p:cNvPicPr>
          <p:nvPr/>
        </p:nvPicPr>
        <p:blipFill>
          <a:blip r:embed="rId3"/>
          <a:srcRect l="13776" r="9838"/>
          <a:stretch>
            <a:fillRect/>
          </a:stretch>
        </p:blipFill>
        <p:spPr>
          <a:xfrm>
            <a:off x="4975673" y="1905000"/>
            <a:ext cx="2949127" cy="2895600"/>
          </a:xfrm>
          <a:prstGeom prst="rect">
            <a:avLst/>
          </a:prstGeom>
        </p:spPr>
      </p:pic>
      <p:pic>
        <p:nvPicPr>
          <p:cNvPr id="8" name="Picture 7" descr="grating02.jpg"/>
          <p:cNvPicPr>
            <a:picLocks noChangeAspect="1"/>
          </p:cNvPicPr>
          <p:nvPr/>
        </p:nvPicPr>
        <p:blipFill>
          <a:blip r:embed="rId4"/>
          <a:srcRect t="23747" b="29219"/>
          <a:stretch>
            <a:fillRect/>
          </a:stretch>
        </p:blipFill>
        <p:spPr>
          <a:xfrm>
            <a:off x="1371600" y="4876800"/>
            <a:ext cx="6324600" cy="1872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"/>
            <a:ext cx="6477000" cy="175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/>
          <a:srcRect l="4047" t="862" r="2400" b="1519"/>
          <a:stretch>
            <a:fillRect/>
          </a:stretch>
        </p:blipFill>
        <p:spPr bwMode="auto">
          <a:xfrm>
            <a:off x="4367368" y="914400"/>
            <a:ext cx="4471832" cy="29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IMG_2102.JPG"/>
          <p:cNvPicPr>
            <a:picLocks noChangeAspect="1"/>
          </p:cNvPicPr>
          <p:nvPr/>
        </p:nvPicPr>
        <p:blipFill>
          <a:blip r:embed="rId3"/>
          <a:srcRect l="20863" t="22700" r="17713" b="14301"/>
          <a:stretch>
            <a:fillRect/>
          </a:stretch>
        </p:blipFill>
        <p:spPr>
          <a:xfrm>
            <a:off x="396239" y="1002268"/>
            <a:ext cx="356616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926068"/>
            <a:ext cx="281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/>
              </a:rPr>
              <a:t>Coated           Uncoated</a:t>
            </a:r>
            <a:endParaRPr lang="en-GB" sz="1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1573" y="5669364"/>
            <a:ext cx="37202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(b)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rcRect l="768" t="1038" r="1921" b="519"/>
          <a:stretch>
            <a:fillRect/>
          </a:stretch>
        </p:blipFill>
        <p:spPr bwMode="auto">
          <a:xfrm>
            <a:off x="609599" y="4004796"/>
            <a:ext cx="4104456" cy="27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hart 1"/>
          <p:cNvPicPr>
            <a:picLocks noChangeAspect="1" noChangeArrowheads="1"/>
          </p:cNvPicPr>
          <p:nvPr/>
        </p:nvPicPr>
        <p:blipFill>
          <a:blip r:embed="rId5"/>
          <a:srcRect l="917" t="1674" r="22050" b="1912"/>
          <a:stretch>
            <a:fillRect/>
          </a:stretch>
        </p:blipFill>
        <p:spPr bwMode="auto">
          <a:xfrm>
            <a:off x="4648199" y="3974068"/>
            <a:ext cx="3962400" cy="270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0" tIns="432000" rIns="720000" bIns="72000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Arial"/>
              </a:rPr>
              <a:t>Anti-reflection coating GLS</a:t>
            </a:r>
          </a:p>
          <a:p>
            <a:endParaRPr lang="en-GB" sz="2800" dirty="0" smtClean="0"/>
          </a:p>
          <a:p>
            <a:pPr indent="457200"/>
            <a:endParaRPr lang="en-US" sz="3200" dirty="0" smtClean="0"/>
          </a:p>
          <a:p>
            <a:pPr algn="ctr"/>
            <a:endParaRPr lang="en-GB" sz="2800" dirty="0" smtClean="0"/>
          </a:p>
        </p:txBody>
      </p:sp>
      <p:pic>
        <p:nvPicPr>
          <p:cNvPr id="9" name="Chart 1"/>
          <p:cNvPicPr>
            <a:picLocks noChangeAspect="1" noChangeArrowheads="1"/>
          </p:cNvPicPr>
          <p:nvPr/>
        </p:nvPicPr>
        <p:blipFill>
          <a:blip r:embed="rId5"/>
          <a:srcRect l="76468" t="28802" r="1047" b="43397"/>
          <a:stretch>
            <a:fillRect/>
          </a:stretch>
        </p:blipFill>
        <p:spPr bwMode="auto">
          <a:xfrm>
            <a:off x="5813294" y="5421868"/>
            <a:ext cx="1156558" cy="78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33"/>
          <p:cNvSpPr txBox="1">
            <a:spLocks noChangeArrowheads="1"/>
          </p:cNvSpPr>
          <p:nvPr/>
        </p:nvSpPr>
        <p:spPr bwMode="auto">
          <a:xfrm>
            <a:off x="0" y="0"/>
            <a:ext cx="9144000" cy="126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20000" tIns="720000" rIns="720000">
            <a:spAutoFit/>
          </a:bodyPr>
          <a:lstStyle/>
          <a:p>
            <a:pPr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+mn-lt"/>
              </a:rPr>
              <a:t>Ultrafast laser induced selective etching</a:t>
            </a:r>
            <a:endParaRPr lang="en-GB" sz="2400" b="0" i="1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7775" y="3752056"/>
            <a:ext cx="3630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err="1" smtClean="0">
                <a:solidFill>
                  <a:schemeClr val="bg2"/>
                </a:solidFill>
              </a:rPr>
              <a:t>Bellouard</a:t>
            </a:r>
            <a:r>
              <a:rPr lang="en-GB" sz="1400" b="0" dirty="0" smtClean="0">
                <a:solidFill>
                  <a:schemeClr val="bg2"/>
                </a:solidFill>
              </a:rPr>
              <a:t> et.  al., </a:t>
            </a:r>
            <a:r>
              <a:rPr lang="en-GB" sz="1400" b="0" i="1" dirty="0" smtClean="0">
                <a:solidFill>
                  <a:schemeClr val="bg2"/>
                </a:solidFill>
              </a:rPr>
              <a:t>Opt. Express. </a:t>
            </a:r>
            <a:r>
              <a:rPr lang="en-GB" sz="1400" dirty="0" smtClean="0">
                <a:solidFill>
                  <a:schemeClr val="bg2"/>
                </a:solidFill>
              </a:rPr>
              <a:t>12</a:t>
            </a:r>
            <a:r>
              <a:rPr lang="en-GB" sz="1400" b="0" dirty="0" smtClean="0">
                <a:solidFill>
                  <a:schemeClr val="bg2"/>
                </a:solidFill>
              </a:rPr>
              <a:t>, 2120 (2004)</a:t>
            </a:r>
            <a:endParaRPr lang="en-GB" sz="1400" b="0" dirty="0">
              <a:solidFill>
                <a:schemeClr val="bg2"/>
              </a:solidFill>
            </a:endParaRPr>
          </a:p>
        </p:txBody>
      </p:sp>
      <p:grpSp>
        <p:nvGrpSpPr>
          <p:cNvPr id="5" name="Group 8"/>
          <p:cNvGrpSpPr>
            <a:grpSpLocks noChangeAspect="1"/>
          </p:cNvGrpSpPr>
          <p:nvPr/>
        </p:nvGrpSpPr>
        <p:grpSpPr>
          <a:xfrm>
            <a:off x="525727" y="1807840"/>
            <a:ext cx="4694345" cy="1872629"/>
            <a:chOff x="395536" y="1628800"/>
            <a:chExt cx="7402016" cy="295275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1628800"/>
              <a:ext cx="3657600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1628800"/>
              <a:ext cx="3657600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539552" y="1447800"/>
            <a:ext cx="4680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chemeClr val="bg2"/>
                </a:solidFill>
                <a:latin typeface="+mn-lt"/>
              </a:rPr>
              <a:t>High aspect ratio surface </a:t>
            </a:r>
            <a:r>
              <a:rPr lang="en-GB" sz="1600" b="0" dirty="0" smtClean="0">
                <a:solidFill>
                  <a:schemeClr val="bg2"/>
                </a:solidFill>
                <a:latin typeface="+mn-lt"/>
                <a:sym typeface="Symbol"/>
              </a:rPr>
              <a:t>-</a:t>
            </a:r>
            <a:r>
              <a:rPr lang="en-GB" sz="1600" b="0" dirty="0" smtClean="0">
                <a:solidFill>
                  <a:schemeClr val="bg2"/>
                </a:solidFill>
                <a:latin typeface="+mn-lt"/>
              </a:rPr>
              <a:t>channels</a:t>
            </a:r>
            <a:endParaRPr lang="en-GB" sz="1600" b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 l="25465" t="25219" r="35406" b="32453"/>
          <a:stretch>
            <a:fillRect/>
          </a:stretch>
        </p:blipFill>
        <p:spPr bwMode="auto">
          <a:xfrm>
            <a:off x="1619672" y="4400128"/>
            <a:ext cx="248511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85150" y="6396607"/>
            <a:ext cx="3630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err="1" smtClean="0">
                <a:solidFill>
                  <a:schemeClr val="bg2"/>
                </a:solidFill>
              </a:rPr>
              <a:t>Bellouard</a:t>
            </a:r>
            <a:r>
              <a:rPr lang="en-GB" sz="1400" b="0" dirty="0" smtClean="0">
                <a:solidFill>
                  <a:schemeClr val="bg2"/>
                </a:solidFill>
              </a:rPr>
              <a:t> et.  al., </a:t>
            </a:r>
            <a:r>
              <a:rPr lang="en-GB" sz="1400" b="0" i="1" dirty="0" smtClean="0">
                <a:solidFill>
                  <a:schemeClr val="bg2"/>
                </a:solidFill>
              </a:rPr>
              <a:t>Opt. Express. </a:t>
            </a:r>
            <a:r>
              <a:rPr lang="en-GB" sz="1400" dirty="0" smtClean="0">
                <a:solidFill>
                  <a:schemeClr val="bg2"/>
                </a:solidFill>
              </a:rPr>
              <a:t>13</a:t>
            </a:r>
            <a:r>
              <a:rPr lang="en-GB" sz="1400" b="0" dirty="0" smtClean="0">
                <a:solidFill>
                  <a:schemeClr val="bg2"/>
                </a:solidFill>
              </a:rPr>
              <a:t>, 6635 (2005)</a:t>
            </a:r>
            <a:endParaRPr lang="en-GB" sz="1400" b="0" dirty="0">
              <a:solidFill>
                <a:schemeClr val="bg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l="50493" t="36699" r="3222"/>
          <a:stretch>
            <a:fillRect/>
          </a:stretch>
        </p:blipFill>
        <p:spPr bwMode="auto">
          <a:xfrm>
            <a:off x="5724128" y="3300263"/>
            <a:ext cx="2592288" cy="203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48064" y="5388495"/>
            <a:ext cx="3630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err="1" smtClean="0">
                <a:solidFill>
                  <a:schemeClr val="bg2"/>
                </a:solidFill>
              </a:rPr>
              <a:t>Bellouard</a:t>
            </a:r>
            <a:r>
              <a:rPr lang="en-GB" sz="1400" b="0" dirty="0" smtClean="0">
                <a:solidFill>
                  <a:schemeClr val="bg2"/>
                </a:solidFill>
              </a:rPr>
              <a:t> et.  al., </a:t>
            </a:r>
            <a:r>
              <a:rPr lang="en-GB" sz="1400" b="0" i="1" dirty="0" smtClean="0">
                <a:solidFill>
                  <a:schemeClr val="bg2"/>
                </a:solidFill>
              </a:rPr>
              <a:t>Opt. Express. </a:t>
            </a:r>
            <a:r>
              <a:rPr lang="en-GB" sz="1400" dirty="0" smtClean="0">
                <a:solidFill>
                  <a:schemeClr val="bg2"/>
                </a:solidFill>
              </a:rPr>
              <a:t>12</a:t>
            </a:r>
            <a:r>
              <a:rPr lang="en-GB" sz="1400" b="0" dirty="0" smtClean="0">
                <a:solidFill>
                  <a:schemeClr val="bg2"/>
                </a:solidFill>
              </a:rPr>
              <a:t>, 2120 (2004)</a:t>
            </a:r>
            <a:endParaRPr lang="en-GB" sz="1400" b="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128" y="295996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bg2"/>
                </a:solidFill>
                <a:latin typeface="+mn-lt"/>
              </a:rPr>
              <a:t>Sub-surface </a:t>
            </a:r>
            <a:r>
              <a:rPr lang="en-GB" sz="1600" b="0" dirty="0" smtClean="0">
                <a:solidFill>
                  <a:schemeClr val="bg2"/>
                </a:solidFill>
                <a:latin typeface="+mn-lt"/>
                <a:sym typeface="Symbol"/>
              </a:rPr>
              <a:t>-</a:t>
            </a:r>
            <a:r>
              <a:rPr lang="en-GB" sz="1600" b="0" dirty="0" smtClean="0">
                <a:solidFill>
                  <a:schemeClr val="bg2"/>
                </a:solidFill>
                <a:latin typeface="+mn-lt"/>
              </a:rPr>
              <a:t>channels</a:t>
            </a:r>
            <a:endParaRPr lang="en-GB" sz="1600" b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411209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chemeClr val="bg2"/>
                </a:solidFill>
                <a:latin typeface="+mn-lt"/>
                <a:sym typeface="Symbol"/>
              </a:rPr>
              <a:t></a:t>
            </a:r>
            <a:r>
              <a:rPr lang="en-GB" sz="1600" b="0" dirty="0" smtClean="0">
                <a:solidFill>
                  <a:schemeClr val="bg2"/>
                </a:solidFill>
                <a:latin typeface="+mn-lt"/>
              </a:rPr>
              <a:t>-mechanics</a:t>
            </a:r>
            <a:endParaRPr lang="en-GB" sz="1600" b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6635_anim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6200" y="690158"/>
            <a:ext cx="5334000" cy="3577042"/>
          </a:xfrm>
          <a:prstGeom prst="rect">
            <a:avLst/>
          </a:prstGeom>
        </p:spPr>
      </p:pic>
      <p:pic>
        <p:nvPicPr>
          <p:cNvPr id="10" name="6635_probe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886200" y="3200400"/>
            <a:ext cx="5067300" cy="3427879"/>
          </a:xfrm>
          <a:prstGeom prst="rect">
            <a:avLst/>
          </a:prstGeom>
        </p:spPr>
      </p:pic>
      <p:pic>
        <p:nvPicPr>
          <p:cNvPr id="12" name="6635_array.MOV">
            <a:hlinkClick r:id="" action="ppaction://media"/>
          </p:cNvPr>
          <p:cNvPicPr/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224406" y="533400"/>
            <a:ext cx="1624194" cy="2559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838200" y="450598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Yves </a:t>
            </a:r>
            <a:r>
              <a:rPr lang="en-US" sz="1400" b="0" dirty="0" err="1" smtClean="0">
                <a:solidFill>
                  <a:srgbClr val="000000"/>
                </a:solidFill>
                <a:latin typeface="Arial"/>
                <a:cs typeface="Arial"/>
              </a:rPr>
              <a:t>Bellouard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Opt. Express 13, 6635-6644 (2005)</a:t>
            </a: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6635_anim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6200" y="690158"/>
            <a:ext cx="5334000" cy="3577042"/>
          </a:xfrm>
          <a:prstGeom prst="rect">
            <a:avLst/>
          </a:prstGeom>
        </p:spPr>
      </p:pic>
      <p:pic>
        <p:nvPicPr>
          <p:cNvPr id="10" name="6635_probe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886200" y="3200400"/>
            <a:ext cx="5067300" cy="3427879"/>
          </a:xfrm>
          <a:prstGeom prst="rect">
            <a:avLst/>
          </a:prstGeom>
        </p:spPr>
      </p:pic>
      <p:pic>
        <p:nvPicPr>
          <p:cNvPr id="5" name="6635_array.MOV">
            <a:hlinkClick r:id="" action="ppaction://media"/>
          </p:cNvPr>
          <p:cNvPicPr/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224406" y="533400"/>
            <a:ext cx="1624194" cy="255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38200" y="450598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Yves </a:t>
            </a:r>
            <a:r>
              <a:rPr lang="en-US" sz="1400" b="0" dirty="0" err="1" smtClean="0">
                <a:solidFill>
                  <a:srgbClr val="000000"/>
                </a:solidFill>
                <a:latin typeface="Arial"/>
                <a:cs typeface="Arial"/>
              </a:rPr>
              <a:t>Bellouard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Opt. Express 13, 6635-6644 (2005)</a:t>
            </a: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6635_anim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6200" y="690158"/>
            <a:ext cx="5334000" cy="3577042"/>
          </a:xfrm>
          <a:prstGeom prst="rect">
            <a:avLst/>
          </a:prstGeom>
        </p:spPr>
      </p:pic>
      <p:pic>
        <p:nvPicPr>
          <p:cNvPr id="10" name="6635_probe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886200" y="3200400"/>
            <a:ext cx="5067300" cy="3427879"/>
          </a:xfrm>
          <a:prstGeom prst="rect">
            <a:avLst/>
          </a:prstGeom>
        </p:spPr>
      </p:pic>
      <p:pic>
        <p:nvPicPr>
          <p:cNvPr id="5" name="6635_array.MOV">
            <a:hlinkClick r:id="" action="ppaction://media"/>
          </p:cNvPr>
          <p:cNvPicPr/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224406" y="533400"/>
            <a:ext cx="1624194" cy="255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38200" y="450598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Yves </a:t>
            </a:r>
            <a:r>
              <a:rPr lang="en-US" sz="1400" b="0" dirty="0" err="1" smtClean="0">
                <a:solidFill>
                  <a:srgbClr val="000000"/>
                </a:solidFill>
                <a:latin typeface="Arial"/>
                <a:cs typeface="Arial"/>
              </a:rPr>
              <a:t>Bellouard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sz="1400" b="0" dirty="0" smtClean="0">
                <a:solidFill>
                  <a:srgbClr val="000000"/>
                </a:solidFill>
                <a:latin typeface="Arial"/>
                <a:cs typeface="Arial"/>
              </a:rPr>
              <a:t>Opt. Express 13, 6635-6644 (2005)</a:t>
            </a: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4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28600" y="1981200"/>
            <a:ext cx="48768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5260"/>
            <a:ext cx="6477000" cy="179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l="388" t="1899" r="40747"/>
          <a:stretch>
            <a:fillRect/>
          </a:stretch>
        </p:blipFill>
        <p:spPr>
          <a:xfrm>
            <a:off x="4454270" y="3357236"/>
            <a:ext cx="4320000" cy="20529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tretch>
            <a:fillRect/>
          </a:stretch>
        </p:blipFill>
        <p:spPr>
          <a:xfrm flipV="1">
            <a:off x="5562600" y="2133600"/>
            <a:ext cx="2739148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l="86238" t="74546" r="2634" b="13737"/>
          <a:stretch>
            <a:fillRect/>
          </a:stretch>
        </p:blipFill>
        <p:spPr>
          <a:xfrm flipV="1">
            <a:off x="5562600" y="2709330"/>
            <a:ext cx="2743200" cy="491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r="83309" b="61818"/>
          <a:stretch>
            <a:fillRect/>
          </a:stretch>
        </p:blipFill>
        <p:spPr>
          <a:xfrm flipV="1">
            <a:off x="6477000" y="4724400"/>
            <a:ext cx="914400" cy="1600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28600" y="1981200"/>
            <a:ext cx="487680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5260"/>
            <a:ext cx="6477000" cy="17935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0591"/>
          <a:stretch>
            <a:fillRect/>
          </a:stretch>
        </p:blipFill>
        <p:spPr>
          <a:xfrm>
            <a:off x="762000" y="0"/>
            <a:ext cx="749935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6298" b="13062"/>
          <a:stretch>
            <a:fillRect/>
          </a:stretch>
        </p:blipFill>
        <p:spPr>
          <a:xfrm>
            <a:off x="990600" y="990600"/>
            <a:ext cx="688975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54207" b="9263"/>
          <a:stretch>
            <a:fillRect/>
          </a:stretch>
        </p:blipFill>
        <p:spPr>
          <a:xfrm>
            <a:off x="2438400" y="2514600"/>
            <a:ext cx="320040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90737" b="-3699"/>
          <a:stretch>
            <a:fillRect/>
          </a:stretch>
        </p:blipFill>
        <p:spPr>
          <a:xfrm>
            <a:off x="1600200" y="5410200"/>
            <a:ext cx="32004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9524" r="9524" b="46196"/>
          <a:stretch>
            <a:fillRect/>
          </a:stretch>
        </p:blipFill>
        <p:spPr>
          <a:xfrm>
            <a:off x="76200" y="1828799"/>
            <a:ext cx="2590800" cy="3479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17" y="2362200"/>
            <a:ext cx="3865983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5455464"/>
            <a:ext cx="31242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b="0" dirty="0" smtClean="0">
                <a:solidFill>
                  <a:schemeClr val="bg2"/>
                </a:solidFill>
                <a:latin typeface="Arial"/>
                <a:cs typeface="Arial"/>
              </a:rPr>
              <a:t> 90% and 99% survival stresses are ~200  N.mm</a:t>
            </a:r>
            <a:r>
              <a:rPr lang="en-US" sz="1400" b="0" baseline="30000" dirty="0" smtClean="0">
                <a:solidFill>
                  <a:schemeClr val="bg2"/>
                </a:solidFill>
                <a:latin typeface="Arial"/>
                <a:cs typeface="Arial"/>
              </a:rPr>
              <a:t>−2  </a:t>
            </a:r>
            <a:r>
              <a:rPr lang="en-US" sz="1400" b="0" dirty="0" smtClean="0">
                <a:solidFill>
                  <a:schemeClr val="bg2"/>
                </a:solidFill>
                <a:latin typeface="Arial"/>
                <a:cs typeface="Arial"/>
              </a:rPr>
              <a:t>and ~70  N.mm</a:t>
            </a:r>
            <a:r>
              <a:rPr lang="en-US" sz="1400" b="0" baseline="30000" dirty="0" smtClean="0">
                <a:solidFill>
                  <a:schemeClr val="bg2"/>
                </a:solidFill>
                <a:latin typeface="Arial"/>
                <a:cs typeface="Arial"/>
              </a:rPr>
              <a:t>−2</a:t>
            </a:r>
          </a:p>
          <a:p>
            <a:pPr>
              <a:buFont typeface="Arial"/>
              <a:buChar char="•"/>
            </a:pPr>
            <a:endParaRPr lang="en-US" sz="1400" b="0" baseline="300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400" b="0" dirty="0" smtClean="0">
                <a:solidFill>
                  <a:schemeClr val="bg2"/>
                </a:solidFill>
                <a:latin typeface="Arial"/>
                <a:cs typeface="Arial"/>
              </a:rPr>
              <a:t> Adhesives exhibit failure strengths of ∼10 to 20  N.mm</a:t>
            </a:r>
            <a:r>
              <a:rPr lang="en-US" sz="1400" b="0" baseline="30000" dirty="0" smtClean="0">
                <a:solidFill>
                  <a:schemeClr val="bg2"/>
                </a:solidFill>
                <a:latin typeface="Arial"/>
                <a:cs typeface="Arial"/>
              </a:rPr>
              <a:t>−2.</a:t>
            </a:r>
            <a:endParaRPr lang="en-US" sz="1400" b="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950023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 smtClean="0">
                <a:solidFill>
                  <a:schemeClr val="bg2"/>
                </a:solidFill>
                <a:latin typeface="Arial"/>
                <a:cs typeface="Arial"/>
              </a:rPr>
              <a:t>Weibull</a:t>
            </a:r>
            <a:r>
              <a:rPr lang="en-US" sz="1400" b="0" dirty="0" smtClean="0">
                <a:solidFill>
                  <a:schemeClr val="bg2"/>
                </a:solidFill>
                <a:latin typeface="Arial"/>
                <a:cs typeface="Arial"/>
              </a:rPr>
              <a:t> plot for borosilicate - borosilicate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0591"/>
          <a:stretch>
            <a:fillRect/>
          </a:stretch>
        </p:blipFill>
        <p:spPr>
          <a:xfrm>
            <a:off x="762000" y="0"/>
            <a:ext cx="749935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6298" b="13062"/>
          <a:stretch>
            <a:fillRect/>
          </a:stretch>
        </p:blipFill>
        <p:spPr>
          <a:xfrm>
            <a:off x="990600" y="990600"/>
            <a:ext cx="688975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54207" b="9263"/>
          <a:stretch>
            <a:fillRect/>
          </a:stretch>
        </p:blipFill>
        <p:spPr>
          <a:xfrm>
            <a:off x="2438400" y="2514600"/>
            <a:ext cx="320040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90737" b="-3699"/>
          <a:stretch>
            <a:fillRect/>
          </a:stretch>
        </p:blipFill>
        <p:spPr>
          <a:xfrm>
            <a:off x="1600200" y="5410200"/>
            <a:ext cx="32004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9524" r="9524" b="46196"/>
          <a:stretch>
            <a:fillRect/>
          </a:stretch>
        </p:blipFill>
        <p:spPr>
          <a:xfrm>
            <a:off x="76200" y="1828799"/>
            <a:ext cx="2590800" cy="3479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074167"/>
            <a:ext cx="4648200" cy="3402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6504801"/>
            <a:ext cx="4187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bg2"/>
                </a:solidFill>
                <a:latin typeface="Arial"/>
                <a:cs typeface="Arial"/>
              </a:rPr>
              <a:t>David </a:t>
            </a:r>
            <a:r>
              <a:rPr lang="en-US" sz="1200" b="0" dirty="0" err="1" smtClean="0">
                <a:solidFill>
                  <a:schemeClr val="bg2"/>
                </a:solidFill>
                <a:latin typeface="Arial"/>
                <a:cs typeface="Arial"/>
              </a:rPr>
              <a:t>Hélie</a:t>
            </a:r>
            <a:r>
              <a:rPr lang="en-US" sz="1200" b="0" dirty="0" smtClean="0">
                <a:solidFill>
                  <a:schemeClr val="bg2"/>
                </a:solidFill>
                <a:latin typeface="Arial"/>
                <a:cs typeface="Arial"/>
              </a:rPr>
              <a:t> et al, Opt. Mater. Express 3, 1742-1754 (2013)</a:t>
            </a:r>
            <a:endParaRPr lang="en-US" sz="1200" b="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52400" y="2598738"/>
            <a:ext cx="4724400" cy="2735263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51" name="Picture 2" descr="C:\Documents and Settings\Nick\Desktop\Thesis\Figures\PNG Figures\fig 5 ULW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8558"/>
            <a:ext cx="9144000" cy="62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295400" y="-152400"/>
            <a:ext cx="6629400" cy="103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bIns="360000">
            <a:spAutoFit/>
          </a:bodyPr>
          <a:lstStyle/>
          <a:p>
            <a:pPr algn="ctr" eaLnBrk="0" hangingPunct="0">
              <a:defRPr/>
            </a:pPr>
            <a:r>
              <a:rPr lang="en-GB" sz="3200" b="0" dirty="0" smtClean="0">
                <a:latin typeface="Arial (Body)"/>
                <a:cs typeface="Arial (Body)"/>
              </a:rPr>
              <a:t>Ultrafast laser inscription (ULI)</a:t>
            </a:r>
            <a:endParaRPr lang="en-GB" sz="2400" b="0" dirty="0" smtClean="0">
              <a:latin typeface="Arial (Body)"/>
              <a:cs typeface="Arial (Body)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76200" y="762000"/>
            <a:ext cx="8915400" cy="62478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Freeform silica micro-optics (and possibly even macro-optics) </a:t>
            </a:r>
          </a:p>
          <a:p>
            <a:pPr marL="457200" indent="-457200" algn="just"/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Freeform silica </a:t>
            </a:r>
            <a:r>
              <a:rPr lang="en-GB" b="0" dirty="0" err="1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microlens</a:t>
            </a: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b="0" dirty="0" err="1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IFU’s</a:t>
            </a: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 with PA slots for optical fibres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Freeform volume gratings (visible-to-mid-IR) - integrated into optics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Low-cost, high volume precision encoders for position sensing</a:t>
            </a:r>
          </a:p>
          <a:p>
            <a:pPr marL="457200" indent="-457200" algn="just"/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Ultrafast laser welding of fibres to dielectrics and metals</a:t>
            </a:r>
          </a:p>
          <a:p>
            <a:pPr marL="457200" indent="-457200" algn="just"/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	(avoid issues with gluing e.g. cryogenics) 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0" y="29084"/>
            <a:ext cx="9144000" cy="103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bIns="360000">
            <a:spAutoFit/>
          </a:bodyPr>
          <a:lstStyle/>
          <a:p>
            <a:pPr algn="ctr"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Arial (Body)"/>
                <a:cs typeface="Arial (Body)"/>
              </a:rPr>
              <a:t>Possible applications?</a:t>
            </a:r>
          </a:p>
        </p:txBody>
      </p:sp>
      <p:pic>
        <p:nvPicPr>
          <p:cNvPr id="22" name="Picture 21" descr="logo2.jpg"/>
          <p:cNvPicPr>
            <a:picLocks noChangeAspect="1"/>
          </p:cNvPicPr>
          <p:nvPr/>
        </p:nvPicPr>
        <p:blipFill>
          <a:blip r:embed="rId2"/>
          <a:srcRect l="2038" r="4220"/>
          <a:stretch>
            <a:fillRect/>
          </a:stretch>
        </p:blipFill>
        <p:spPr>
          <a:xfrm>
            <a:off x="508533" y="6096000"/>
            <a:ext cx="1701267" cy="614495"/>
          </a:xfrm>
          <a:prstGeom prst="rect">
            <a:avLst/>
          </a:prstGeom>
        </p:spPr>
      </p:pic>
      <p:pic>
        <p:nvPicPr>
          <p:cNvPr id="23" name="Picture 22" descr="epsrc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241" y="6096000"/>
            <a:ext cx="1230159" cy="648944"/>
          </a:xfrm>
          <a:prstGeom prst="rect">
            <a:avLst/>
          </a:prstGeom>
        </p:spPr>
      </p:pic>
      <p:grpSp>
        <p:nvGrpSpPr>
          <p:cNvPr id="24" name="Group 7"/>
          <p:cNvGrpSpPr>
            <a:grpSpLocks noChangeAspect="1"/>
          </p:cNvGrpSpPr>
          <p:nvPr/>
        </p:nvGrpSpPr>
        <p:grpSpPr>
          <a:xfrm>
            <a:off x="6734120" y="6025435"/>
            <a:ext cx="1952680" cy="603965"/>
            <a:chOff x="1125785" y="4321175"/>
            <a:chExt cx="1832123" cy="566738"/>
          </a:xfrm>
        </p:grpSpPr>
        <p:pic>
          <p:nvPicPr>
            <p:cNvPr id="25" name="Picture 2" descr="The Royal Society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79106"/>
            <a:stretch/>
          </p:blipFill>
          <p:spPr bwMode="auto">
            <a:xfrm>
              <a:off x="1125785" y="4321175"/>
              <a:ext cx="944315" cy="566738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he Royal Society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0522"/>
            <a:stretch/>
          </p:blipFill>
          <p:spPr bwMode="auto">
            <a:xfrm>
              <a:off x="1625600" y="4321175"/>
              <a:ext cx="1332308" cy="566738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5"/>
          <p:cNvGrpSpPr>
            <a:grpSpLocks noChangeAspect="1"/>
          </p:cNvGrpSpPr>
          <p:nvPr/>
        </p:nvGrpSpPr>
        <p:grpSpPr>
          <a:xfrm>
            <a:off x="4876800" y="5425262"/>
            <a:ext cx="798179" cy="1280338"/>
            <a:chOff x="9210675" y="1892300"/>
            <a:chExt cx="988672" cy="1739900"/>
          </a:xfrm>
        </p:grpSpPr>
        <p:pic>
          <p:nvPicPr>
            <p:cNvPr id="28" name="Picture 2" descr="OPTICON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422" y="2785893"/>
              <a:ext cx="661177" cy="846307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http://www.enterprise-europe-scotland.com/userfiles/image/FP7-gen-RGB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675" y="1892300"/>
              <a:ext cx="988672" cy="80469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0" y="3153284"/>
            <a:ext cx="9144000" cy="103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bIns="360000">
            <a:spAutoFit/>
          </a:bodyPr>
          <a:lstStyle/>
          <a:p>
            <a:pPr algn="ctr"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Arial (Body)"/>
                <a:cs typeface="Arial (Body)"/>
              </a:rPr>
              <a:t>The case:</a:t>
            </a:r>
          </a:p>
        </p:txBody>
      </p:sp>
      <p:sp>
        <p:nvSpPr>
          <p:cNvPr id="13" name="Text Box 164"/>
          <p:cNvSpPr txBox="1">
            <a:spLocks noChangeArrowheads="1"/>
          </p:cNvSpPr>
          <p:nvPr/>
        </p:nvSpPr>
        <p:spPr bwMode="auto">
          <a:xfrm>
            <a:off x="76200" y="3936861"/>
            <a:ext cx="8915400" cy="49552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High risk / high reward research: enabling &amp; potentially revolutionary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Excellent commercialisation and spin-out opportunities</a:t>
            </a:r>
          </a:p>
          <a:p>
            <a:pPr marL="457200" indent="-457200" algn="just"/>
            <a:endParaRPr lang="en-GB" sz="800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bg2"/>
                </a:solidFill>
                <a:latin typeface="+mj-lt"/>
                <a:cs typeface="Times New Roman" pitchFamily="18" charset="0"/>
              </a:rPr>
              <a:t>Solution looking for problems: Now is the time to exploit the capabilities of ultrafast laser printing   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GB" b="0" dirty="0" smtClean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colour logo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"/>
            <a:ext cx="1066800" cy="8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0493" t="36699" r="3222"/>
          <a:stretch>
            <a:fillRect/>
          </a:stretch>
        </p:blipFill>
        <p:spPr bwMode="auto">
          <a:xfrm>
            <a:off x="4948722" y="1828800"/>
            <a:ext cx="3661878" cy="287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4800600"/>
            <a:ext cx="4162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chemeClr val="bg2"/>
                </a:solidFill>
              </a:rPr>
              <a:t>Bellouard</a:t>
            </a:r>
            <a:r>
              <a:rPr lang="en-GB" sz="1400" b="0" dirty="0" smtClean="0">
                <a:solidFill>
                  <a:schemeClr val="bg2"/>
                </a:solidFill>
              </a:rPr>
              <a:t> et.  al., </a:t>
            </a:r>
            <a:r>
              <a:rPr lang="en-GB" sz="1400" b="0" i="1" dirty="0" smtClean="0">
                <a:solidFill>
                  <a:schemeClr val="bg2"/>
                </a:solidFill>
              </a:rPr>
              <a:t>Opt. Express. </a:t>
            </a:r>
            <a:r>
              <a:rPr lang="en-GB" sz="1400" dirty="0" smtClean="0">
                <a:solidFill>
                  <a:schemeClr val="bg2"/>
                </a:solidFill>
              </a:rPr>
              <a:t>12</a:t>
            </a:r>
            <a:r>
              <a:rPr lang="en-GB" sz="1400" b="0" dirty="0" smtClean="0">
                <a:solidFill>
                  <a:schemeClr val="bg2"/>
                </a:solidFill>
              </a:rPr>
              <a:t>, 2120 (2004)</a:t>
            </a:r>
            <a:endParaRPr lang="en-GB" sz="1400" b="0" dirty="0">
              <a:solidFill>
                <a:schemeClr val="bg2"/>
              </a:solidFill>
            </a:endParaRPr>
          </a:p>
        </p:txBody>
      </p:sp>
      <p:grpSp>
        <p:nvGrpSpPr>
          <p:cNvPr id="6" name="Group 16"/>
          <p:cNvGrpSpPr/>
          <p:nvPr/>
        </p:nvGrpSpPr>
        <p:grpSpPr>
          <a:xfrm>
            <a:off x="304800" y="1828800"/>
            <a:ext cx="4219574" cy="3352800"/>
            <a:chOff x="5204415" y="3933056"/>
            <a:chExt cx="3400033" cy="2808312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4455" y="3933056"/>
              <a:ext cx="2592288" cy="24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204415" y="6433591"/>
              <a:ext cx="3400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0" dirty="0" smtClean="0">
                  <a:solidFill>
                    <a:schemeClr val="bg2"/>
                  </a:solidFill>
                </a:rPr>
                <a:t>Little et.  al., </a:t>
              </a:r>
              <a:r>
                <a:rPr lang="en-GB" sz="1400" b="0" i="1" dirty="0" smtClean="0">
                  <a:solidFill>
                    <a:schemeClr val="bg2"/>
                  </a:solidFill>
                </a:rPr>
                <a:t>Opt. Express. </a:t>
              </a:r>
              <a:r>
                <a:rPr lang="en-GB" sz="1400" dirty="0" smtClean="0">
                  <a:solidFill>
                    <a:schemeClr val="bg2"/>
                  </a:solidFill>
                </a:rPr>
                <a:t>16</a:t>
              </a:r>
              <a:r>
                <a:rPr lang="en-GB" sz="1400" b="0" dirty="0" smtClean="0">
                  <a:solidFill>
                    <a:schemeClr val="bg2"/>
                  </a:solidFill>
                </a:rPr>
                <a:t>, 20029 (2008)</a:t>
              </a:r>
              <a:endParaRPr lang="en-GB" sz="1400" b="0" dirty="0">
                <a:solidFill>
                  <a:schemeClr val="bg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78520" y="5181600"/>
            <a:ext cx="28076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1600" b="0" dirty="0" smtClean="0">
                <a:solidFill>
                  <a:schemeClr val="bg2"/>
                </a:solidFill>
                <a:latin typeface="+mj-lt"/>
              </a:rPr>
              <a:t>Refractive index modification</a:t>
            </a:r>
            <a:endParaRPr lang="en-GB" sz="1600" b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3551" y="5181600"/>
            <a:ext cx="305844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1600" b="0" dirty="0" smtClean="0">
                <a:solidFill>
                  <a:schemeClr val="bg2"/>
                </a:solidFill>
                <a:latin typeface="+mj-lt"/>
              </a:rPr>
              <a:t>Chemical etch-rate modification</a:t>
            </a:r>
            <a:endParaRPr lang="en-GB" sz="1600" b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0" y="0"/>
            <a:ext cx="9144000" cy="126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20000" tIns="720000" rIns="720000">
            <a:spAutoFit/>
          </a:bodyPr>
          <a:lstStyle/>
          <a:p>
            <a:pPr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+mn-lt"/>
              </a:rPr>
              <a:t>Ultrafast laser induced modifications</a:t>
            </a:r>
            <a:endParaRPr lang="en-GB" sz="2400" b="0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3"/>
            <a:ext cx="9144000" cy="6857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720000" tIns="360000" rIns="72000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GB" sz="3200" kern="0" dirty="0" smtClean="0">
              <a:solidFill>
                <a:prstClr val="black"/>
              </a:solidFill>
            </a:endParaRPr>
          </a:p>
        </p:txBody>
      </p:sp>
      <p:sp>
        <p:nvSpPr>
          <p:cNvPr id="16" name="Text Box 133"/>
          <p:cNvSpPr txBox="1">
            <a:spLocks noChangeArrowheads="1"/>
          </p:cNvSpPr>
          <p:nvPr/>
        </p:nvSpPr>
        <p:spPr bwMode="auto">
          <a:xfrm>
            <a:off x="0" y="0"/>
            <a:ext cx="9144000" cy="103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bIns="360000">
            <a:spAutoFit/>
          </a:bodyPr>
          <a:lstStyle/>
          <a:p>
            <a:pPr algn="ctr" eaLnBrk="0" hangingPunct="0">
              <a:defRPr/>
            </a:pPr>
            <a:r>
              <a:rPr lang="en-GB" sz="3200" b="0" dirty="0" smtClean="0">
                <a:solidFill>
                  <a:srgbClr val="000000"/>
                </a:solidFill>
                <a:latin typeface="Arial (Body)"/>
                <a:cs typeface="Arial (Body)"/>
              </a:rPr>
              <a:t>3D integrated waveguide fan-outs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3"/>
            <a:ext cx="6705600" cy="2053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35" y="6604002"/>
            <a:ext cx="4631669" cy="177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9234" b="15366"/>
          <a:stretch>
            <a:fillRect/>
          </a:stretch>
        </p:blipFill>
        <p:spPr>
          <a:xfrm>
            <a:off x="0" y="2286000"/>
            <a:ext cx="6629400" cy="4038600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861904" y="2036326"/>
            <a:ext cx="3053496" cy="4212076"/>
            <a:chOff x="6090504" y="2362200"/>
            <a:chExt cx="2596296" cy="35814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rcRect r="51373" b="19097"/>
            <a:stretch>
              <a:fillRect/>
            </a:stretch>
          </p:blipFill>
          <p:spPr>
            <a:xfrm>
              <a:off x="6090504" y="2362200"/>
              <a:ext cx="2367696" cy="2057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rcRect l="48514" r="10797" b="29085"/>
            <a:stretch>
              <a:fillRect/>
            </a:stretch>
          </p:blipFill>
          <p:spPr>
            <a:xfrm>
              <a:off x="6705600" y="4140200"/>
              <a:ext cx="1981200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78822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PIMMS No2 white CCD.jpg"/>
          <p:cNvPicPr>
            <a:picLocks noChangeAspect="1"/>
          </p:cNvPicPr>
          <p:nvPr/>
        </p:nvPicPr>
        <p:blipFill>
          <a:blip r:embed="rId2" cstate="print"/>
          <a:srcRect l="4748" t="19342" r="79663" b="29542"/>
          <a:stretch>
            <a:fillRect/>
          </a:stretch>
        </p:blipFill>
        <p:spPr>
          <a:xfrm>
            <a:off x="381000" y="1583346"/>
            <a:ext cx="1481667" cy="392796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Birks oe-20-13-1399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4299" t="38445" r="54605" b="53832"/>
              <a:stretch>
                <a:fillRect/>
              </a:stretch>
            </p:blipFill>
          </mc:Choice>
          <mc:Fallback>
            <p:blipFill>
              <a:blip r:embed="rId4"/>
              <a:srcRect l="34299" t="38445" r="54605" b="53832"/>
              <a:stretch>
                <a:fillRect/>
              </a:stretch>
            </p:blipFill>
          </mc:Fallback>
        </mc:AlternateContent>
        <p:spPr>
          <a:xfrm>
            <a:off x="1848556" y="2520246"/>
            <a:ext cx="898613" cy="761998"/>
          </a:xfrm>
          <a:prstGeom prst="rect">
            <a:avLst/>
          </a:prstGeom>
        </p:spPr>
      </p:pic>
      <p:cxnSp>
        <p:nvCxnSpPr>
          <p:cNvPr id="13" name="Curved Connector 12"/>
          <p:cNvCxnSpPr>
            <a:stCxn id="10" idx="3"/>
            <a:endCxn id="16" idx="5"/>
          </p:cNvCxnSpPr>
          <p:nvPr/>
        </p:nvCxnSpPr>
        <p:spPr bwMode="auto">
          <a:xfrm>
            <a:off x="2747169" y="2901245"/>
            <a:ext cx="1528122" cy="210924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4445168" y="2346975"/>
            <a:ext cx="593609" cy="138057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0" descr="Fibre array hi res.jpg"/>
          <p:cNvPicPr>
            <a:picLocks noChangeAspect="1"/>
          </p:cNvPicPr>
          <p:nvPr/>
        </p:nvPicPr>
        <p:blipFill>
          <a:blip r:embed="rId5"/>
          <a:srcRect l="10250" t="14193" r="11166" b="14436"/>
          <a:stretch>
            <a:fillRect/>
          </a:stretch>
        </p:blipFill>
        <p:spPr>
          <a:xfrm>
            <a:off x="457200" y="4724400"/>
            <a:ext cx="1828800" cy="1245704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rot="10800000" flipV="1">
            <a:off x="3124200" y="2438400"/>
            <a:ext cx="609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21" idx="3"/>
          </p:cNvCxnSpPr>
          <p:nvPr/>
        </p:nvCxnSpPr>
        <p:spPr bwMode="auto">
          <a:xfrm flipV="1">
            <a:off x="2286000" y="5181600"/>
            <a:ext cx="1905000" cy="1656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0" y="0"/>
            <a:ext cx="9144000" cy="15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bIns="360000">
            <a:spAutoFit/>
          </a:bodyPr>
          <a:lstStyle/>
          <a:p>
            <a:pPr algn="ctr"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Arial (Body)"/>
                <a:cs typeface="Arial (Body)"/>
              </a:rPr>
              <a:t>Photonic-enabled </a:t>
            </a:r>
          </a:p>
          <a:p>
            <a:pPr algn="ctr" eaLnBrk="0" hangingPunct="0">
              <a:defRPr/>
            </a:pPr>
            <a:r>
              <a:rPr lang="en-GB" sz="3200" b="0" dirty="0" smtClean="0">
                <a:solidFill>
                  <a:schemeClr val="bg2"/>
                </a:solidFill>
                <a:latin typeface="Arial (Body)"/>
                <a:cs typeface="Arial (Body)"/>
              </a:rPr>
              <a:t>precision spectrographs</a:t>
            </a:r>
            <a:endParaRPr lang="en-GB" sz="2400" b="0" dirty="0" smtClean="0">
              <a:solidFill>
                <a:schemeClr val="bg2"/>
              </a:solidFill>
              <a:latin typeface="Arial (Body)"/>
              <a:cs typeface="Arial (Body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49854" t="27586"/>
          <a:stretch>
            <a:fillRect/>
          </a:stretch>
        </p:blipFill>
        <p:spPr>
          <a:xfrm>
            <a:off x="4800600" y="2743200"/>
            <a:ext cx="4368800" cy="3200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 l="51603" t="56896" r="45481"/>
          <a:stretch>
            <a:fillRect/>
          </a:stretch>
        </p:blipFill>
        <p:spPr>
          <a:xfrm>
            <a:off x="4546600" y="3810000"/>
            <a:ext cx="254000" cy="1905000"/>
          </a:xfrm>
          <a:prstGeom prst="rect">
            <a:avLst/>
          </a:prstGeom>
        </p:spPr>
      </p:pic>
      <p:sp>
        <p:nvSpPr>
          <p:cNvPr id="16" name="Parallelogram 15"/>
          <p:cNvSpPr>
            <a:spLocks noChangeAspect="1"/>
          </p:cNvSpPr>
          <p:nvPr/>
        </p:nvSpPr>
        <p:spPr bwMode="auto">
          <a:xfrm rot="20730083">
            <a:off x="4182337" y="4630081"/>
            <a:ext cx="698231" cy="628341"/>
          </a:xfrm>
          <a:prstGeom prst="parallelogram">
            <a:avLst>
              <a:gd name="adj" fmla="val 26905"/>
            </a:avLst>
          </a:prstGeom>
          <a:solidFill>
            <a:schemeClr val="tx1">
              <a:lumMod val="6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 l="20552" t="11642" r="19713" b="8571"/>
          <a:stretch>
            <a:fillRect/>
          </a:stretch>
        </p:blipFill>
        <p:spPr bwMode="auto">
          <a:xfrm>
            <a:off x="3810000" y="1828800"/>
            <a:ext cx="1168516" cy="117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6000"/>
            </a:camera>
            <a:lightRig rig="threePt" dir="t"/>
          </a:scene3d>
        </p:spPr>
      </p:pic>
      <p:sp>
        <p:nvSpPr>
          <p:cNvPr id="14" name="Rectangle 13"/>
          <p:cNvSpPr/>
          <p:nvPr/>
        </p:nvSpPr>
        <p:spPr bwMode="auto">
          <a:xfrm>
            <a:off x="3886200" y="5486400"/>
            <a:ext cx="9906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962400" y="3048000"/>
            <a:ext cx="9906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5225209"/>
            <a:ext cx="3886200" cy="1632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667001" y="5791200"/>
            <a:ext cx="266699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0" dirty="0" smtClean="0">
                <a:solidFill>
                  <a:schemeClr val="bg2"/>
                </a:solidFill>
                <a:latin typeface="+mj-lt"/>
              </a:rPr>
              <a:t>Lab throughput ~ 70% for incoherent multimode light @ 1550 nm.</a:t>
            </a:r>
          </a:p>
          <a:p>
            <a:endParaRPr lang="en-US" sz="1200" b="0" dirty="0" smtClean="0">
              <a:solidFill>
                <a:schemeClr val="bg2"/>
              </a:solidFill>
              <a:latin typeface="+mj-lt"/>
            </a:endParaRPr>
          </a:p>
          <a:p>
            <a:r>
              <a:rPr lang="en-US" sz="1200" b="0" dirty="0" smtClean="0">
                <a:solidFill>
                  <a:schemeClr val="bg2"/>
                </a:solidFill>
                <a:latin typeface="+mj-lt"/>
              </a:rPr>
              <a:t>“Appears” not to induce modal noise.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rcRect l="58177" t="2646" b="65963"/>
          <a:stretch>
            <a:fillRect/>
          </a:stretch>
        </p:blipFill>
        <p:spPr>
          <a:xfrm>
            <a:off x="5257800" y="1630680"/>
            <a:ext cx="4114800" cy="3703320"/>
          </a:xfrm>
          <a:prstGeom prst="rect">
            <a:avLst/>
          </a:prstGeom>
        </p:spPr>
      </p:pic>
      <p:pic>
        <p:nvPicPr>
          <p:cNvPr id="28" name="Picture 7" descr="colour logo pp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4800" y="1"/>
            <a:ext cx="1066800" cy="807808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" y="60989"/>
            <a:ext cx="1282700" cy="6463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1 stack 2.png"/>
          <p:cNvPicPr>
            <a:picLocks noChangeAspect="1"/>
          </p:cNvPicPr>
          <p:nvPr/>
        </p:nvPicPr>
        <p:blipFill>
          <a:blip r:embed="rId2"/>
          <a:srcRect l="23092"/>
          <a:stretch>
            <a:fillRect/>
          </a:stretch>
        </p:blipFill>
        <p:spPr>
          <a:xfrm>
            <a:off x="0" y="956350"/>
            <a:ext cx="8686800" cy="5400000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>
            <a:off x="0" y="3789040"/>
            <a:ext cx="3131840" cy="256731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877442" y="5307828"/>
            <a:ext cx="570720" cy="158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3312" y="5587276"/>
            <a:ext cx="570721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8492" y="5587276"/>
            <a:ext cx="555104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9492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57239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y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57332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x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"/>
            <a:ext cx="6477000" cy="175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 stack 2.png"/>
          <p:cNvPicPr>
            <a:picLocks noChangeAspect="1"/>
          </p:cNvPicPr>
          <p:nvPr/>
        </p:nvPicPr>
        <p:blipFill>
          <a:blip r:embed="rId2"/>
          <a:srcRect l="23092"/>
          <a:stretch>
            <a:fillRect/>
          </a:stretch>
        </p:blipFill>
        <p:spPr>
          <a:xfrm>
            <a:off x="0" y="956350"/>
            <a:ext cx="86868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0" y="3789040"/>
            <a:ext cx="3131840" cy="256731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877442" y="5307828"/>
            <a:ext cx="570720" cy="158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3312" y="5587276"/>
            <a:ext cx="570721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8492" y="5587276"/>
            <a:ext cx="555104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9492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57239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y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57332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x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"/>
            <a:ext cx="6477000" cy="175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 stack 2.png"/>
          <p:cNvPicPr>
            <a:picLocks noChangeAspect="1"/>
          </p:cNvPicPr>
          <p:nvPr/>
        </p:nvPicPr>
        <p:blipFill>
          <a:blip r:embed="rId2"/>
          <a:srcRect l="23092"/>
          <a:stretch>
            <a:fillRect/>
          </a:stretch>
        </p:blipFill>
        <p:spPr>
          <a:xfrm>
            <a:off x="0" y="956350"/>
            <a:ext cx="86868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624-EB7C-2E44-9A53-2391A3ADB5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0" y="3789040"/>
            <a:ext cx="3131840" cy="256731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877442" y="5307828"/>
            <a:ext cx="570720" cy="158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3312" y="5587276"/>
            <a:ext cx="570721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8492" y="5587276"/>
            <a:ext cx="555104" cy="31071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9492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57239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y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57332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x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"/>
            <a:ext cx="6477000" cy="175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1295400" y="1981200"/>
            <a:ext cx="6566025" cy="4184998"/>
            <a:chOff x="4918743" y="4116580"/>
            <a:chExt cx="3829721" cy="2369623"/>
          </a:xfrm>
        </p:grpSpPr>
        <p:pic>
          <p:nvPicPr>
            <p:cNvPr id="12" name="Picture 11" descr="VG blue lens.JPG"/>
            <p:cNvPicPr>
              <a:picLocks noChangeAspect="1"/>
            </p:cNvPicPr>
            <p:nvPr/>
          </p:nvPicPr>
          <p:blipFill>
            <a:blip r:embed="rId2"/>
            <a:srcRect t="7188"/>
            <a:stretch>
              <a:fillRect/>
            </a:stretch>
          </p:blipFill>
          <p:spPr>
            <a:xfrm>
              <a:off x="4918743" y="4116580"/>
              <a:ext cx="3829721" cy="2369623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7812360" y="6309320"/>
              <a:ext cx="73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596336" y="6119253"/>
              <a:ext cx="1152128" cy="1568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 smtClean="0"/>
                <a:t>60 µm</a:t>
              </a:r>
              <a:endParaRPr lang="en-GB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90600" y="6238205"/>
            <a:ext cx="716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latin typeface="+mn-lt"/>
              </a:rPr>
              <a:t>Transmission mode microscope image through a ULI fabricated volume grating in  gallium lanthanum sulphide </a:t>
            </a:r>
            <a:r>
              <a:rPr lang="en-GB" sz="1600" b="0" dirty="0" err="1" smtClean="0">
                <a:latin typeface="+mn-lt"/>
              </a:rPr>
              <a:t>chalcogenide</a:t>
            </a:r>
            <a:r>
              <a:rPr lang="en-GB" sz="1600" b="0" dirty="0" smtClean="0">
                <a:latin typeface="+mn-lt"/>
              </a:rPr>
              <a:t> glass. </a:t>
            </a:r>
            <a:endParaRPr lang="en-GB" sz="1600" b="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"/>
            <a:ext cx="6477000" cy="175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41AD"/>
      </a:dk2>
      <a:lt2>
        <a:srgbClr val="41B2FF"/>
      </a:lt2>
      <a:accent1>
        <a:srgbClr val="FF9900"/>
      </a:accent1>
      <a:accent2>
        <a:srgbClr val="00FFFF"/>
      </a:accent2>
      <a:accent3>
        <a:srgbClr val="AAB0D3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</a:ln>
        <a:effectLst>
          <a:outerShdw blurRad="40000" dist="20000" dir="5400000" rotWithShape="0">
            <a:schemeClr val="bg1">
              <a:alpha val="38000"/>
            </a:schemeClr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18617</TotalTime>
  <Words>448</Words>
  <Application>Microsoft Office PowerPoint</Application>
  <PresentationFormat>On-screen Show (4:3)</PresentationFormat>
  <Paragraphs>85</Paragraphs>
  <Slides>20</Slides>
  <Notes>0</Notes>
  <HiddenSlides>0</HiddenSlides>
  <MMClips>9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Office Theme</vt:lpstr>
      <vt:lpstr>Ultrafast laser based 3D printing of photonic structures  Robert R. Thomson  Scottish Universities Physics Alliance (SUPA), Institute of Photonics and Quantum Sciences (IPaQS), Heriot-Watt University, Edinburgh, UK.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Heriot-Watt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and fabrication of Er-doped waveguide amplifiers (EDWAs)</dc:title>
  <dc:creator>Calum Wilson</dc:creator>
  <cp:lastModifiedBy>robert thomson</cp:lastModifiedBy>
  <cp:revision>1126</cp:revision>
  <dcterms:created xsi:type="dcterms:W3CDTF">2016-01-21T11:54:41Z</dcterms:created>
  <dcterms:modified xsi:type="dcterms:W3CDTF">2016-01-21T12:14:43Z</dcterms:modified>
</cp:coreProperties>
</file>