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330" r:id="rId2"/>
    <p:sldId id="331" r:id="rId3"/>
    <p:sldId id="332" r:id="rId4"/>
    <p:sldId id="334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7E71"/>
    <a:srgbClr val="55695E"/>
    <a:srgbClr val="ED7815"/>
    <a:srgbClr val="EDEDED"/>
    <a:srgbClr val="84A696"/>
    <a:srgbClr val="FF6E3B"/>
    <a:srgbClr val="789383"/>
    <a:srgbClr val="7A9492"/>
    <a:srgbClr val="819490"/>
    <a:srgbClr val="7F9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B72CA-BFD5-7F4B-BD50-0F7AB13A340A}" type="datetimeFigureOut">
              <a:rPr lang="en-US" smtClean="0"/>
              <a:pPr/>
              <a:t>21/01/16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7E879-0E48-4C4C-A26E-660A3735C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79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5240-5DB9-5D41-93F9-B31CC07E9817}" type="datetimeFigureOut">
              <a:rPr lang="en-US" smtClean="0"/>
              <a:pPr/>
              <a:t>21/01/16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FEBE-EB25-B54C-9CEA-8DC2B7DD1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5240-5DB9-5D41-93F9-B31CC07E9817}" type="datetimeFigureOut">
              <a:rPr lang="en-US" smtClean="0"/>
              <a:pPr/>
              <a:t>21/01/16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FEBE-EB25-B54C-9CEA-8DC2B7DD1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5240-5DB9-5D41-93F9-B31CC07E9817}" type="datetimeFigureOut">
              <a:rPr lang="en-US" smtClean="0"/>
              <a:pPr/>
              <a:t>21/01/16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FEBE-EB25-B54C-9CEA-8DC2B7DD1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5240-5DB9-5D41-93F9-B31CC07E9817}" type="datetimeFigureOut">
              <a:rPr lang="en-US" smtClean="0"/>
              <a:pPr/>
              <a:t>21/01/16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FEBE-EB25-B54C-9CEA-8DC2B7DD1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5240-5DB9-5D41-93F9-B31CC07E9817}" type="datetimeFigureOut">
              <a:rPr lang="en-US" smtClean="0"/>
              <a:pPr/>
              <a:t>21/01/16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FEBE-EB25-B54C-9CEA-8DC2B7DD1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5240-5DB9-5D41-93F9-B31CC07E9817}" type="datetimeFigureOut">
              <a:rPr lang="en-US" smtClean="0"/>
              <a:pPr/>
              <a:t>21/01/16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FEBE-EB25-B54C-9CEA-8DC2B7DD1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5240-5DB9-5D41-93F9-B31CC07E9817}" type="datetimeFigureOut">
              <a:rPr lang="en-US" smtClean="0"/>
              <a:pPr/>
              <a:t>21/01/16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FEBE-EB25-B54C-9CEA-8DC2B7DD1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5240-5DB9-5D41-93F9-B31CC07E9817}" type="datetimeFigureOut">
              <a:rPr lang="en-US" smtClean="0"/>
              <a:pPr/>
              <a:t>21/01/16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FEBE-EB25-B54C-9CEA-8DC2B7DD1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5240-5DB9-5D41-93F9-B31CC07E9817}" type="datetimeFigureOut">
              <a:rPr lang="en-US" smtClean="0"/>
              <a:pPr/>
              <a:t>21/01/16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FEBE-EB25-B54C-9CEA-8DC2B7DD1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5240-5DB9-5D41-93F9-B31CC07E9817}" type="datetimeFigureOut">
              <a:rPr lang="en-US" smtClean="0"/>
              <a:pPr/>
              <a:t>21/01/16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FEBE-EB25-B54C-9CEA-8DC2B7DD1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5240-5DB9-5D41-93F9-B31CC07E9817}" type="datetimeFigureOut">
              <a:rPr lang="en-US" smtClean="0"/>
              <a:pPr/>
              <a:t>21/01/16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9FEBE-EB25-B54C-9CEA-8DC2B7DD1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B5240-5DB9-5D41-93F9-B31CC07E9817}" type="datetimeFigureOut">
              <a:rPr lang="en-US" smtClean="0"/>
              <a:pPr/>
              <a:t>21/01/16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9FEBE-EB25-B54C-9CEA-8DC2B7DD1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4700" y="2539875"/>
            <a:ext cx="26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5124" y="506268"/>
            <a:ext cx="8461376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Vik Dhillon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Professor of Astrophysics </a:t>
            </a:r>
            <a:r>
              <a:rPr lang="en-US" sz="2400" dirty="0" smtClean="0">
                <a:solidFill>
                  <a:schemeClr val="bg1"/>
                </a:solidFill>
              </a:rPr>
              <a:t>at the </a:t>
            </a:r>
            <a:r>
              <a:rPr lang="en-US" sz="2400" dirty="0" smtClean="0">
                <a:solidFill>
                  <a:schemeClr val="accent1"/>
                </a:solidFill>
              </a:rPr>
              <a:t>University of Sheffield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&amp; </a:t>
            </a:r>
            <a:r>
              <a:rPr lang="en-US" sz="2400" dirty="0" smtClean="0">
                <a:solidFill>
                  <a:srgbClr val="FFFF00"/>
                </a:solidFill>
              </a:rPr>
              <a:t>Visiting Researcher </a:t>
            </a:r>
            <a:r>
              <a:rPr lang="en-US" sz="2400" dirty="0" smtClean="0">
                <a:solidFill>
                  <a:schemeClr val="bg1"/>
                </a:solidFill>
              </a:rPr>
              <a:t>at the </a:t>
            </a:r>
            <a:r>
              <a:rPr lang="en-US" sz="2400" dirty="0" err="1" smtClean="0">
                <a:solidFill>
                  <a:srgbClr val="4F81BD"/>
                </a:solidFill>
              </a:rPr>
              <a:t>Instituto</a:t>
            </a:r>
            <a:r>
              <a:rPr lang="en-US" sz="2400" dirty="0" smtClean="0">
                <a:solidFill>
                  <a:srgbClr val="4F81BD"/>
                </a:solidFill>
              </a:rPr>
              <a:t> de </a:t>
            </a:r>
            <a:r>
              <a:rPr lang="en-US" sz="2400" dirty="0" err="1" smtClean="0">
                <a:solidFill>
                  <a:schemeClr val="accent1"/>
                </a:solidFill>
              </a:rPr>
              <a:t>Astrofisica</a:t>
            </a:r>
            <a:r>
              <a:rPr lang="en-US" sz="2400" dirty="0" smtClean="0">
                <a:solidFill>
                  <a:schemeClr val="accent1"/>
                </a:solidFill>
              </a:rPr>
              <a:t> de Canarias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 am a builder, and user, of astronomical instrumentation, primarily “Visitor Instruments”, which mount on large telescopes around the world (VLT, NTT, ESO 3.6m, WHT, GTC)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Most of the instruments I have built are high-speed, multi-beam optical imagers (</a:t>
            </a:r>
            <a:r>
              <a:rPr lang="en-US" sz="2800" dirty="0" smtClean="0">
                <a:solidFill>
                  <a:srgbClr val="FFFF00"/>
                </a:solidFill>
              </a:rPr>
              <a:t>ULTRACAM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smtClean="0">
                <a:solidFill>
                  <a:srgbClr val="FFFF00"/>
                </a:solidFill>
              </a:rPr>
              <a:t>ULTRASPEC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HiPERCAM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 work in collaboration with the UKATC, and Iain Todd/James Hunt in the AM group at Sheffield</a:t>
            </a:r>
          </a:p>
        </p:txBody>
      </p:sp>
    </p:spTree>
    <p:extLst>
      <p:ext uri="{BB962C8B-B14F-4D97-AF65-F5344CB8AC3E}">
        <p14:creationId xmlns:p14="http://schemas.microsoft.com/office/powerpoint/2010/main" val="139183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4700" y="2539875"/>
            <a:ext cx="26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endParaRPr lang="en-US"/>
          </a:p>
        </p:txBody>
      </p:sp>
      <p:pic>
        <p:nvPicPr>
          <p:cNvPr id="5" name="Picture 4" descr="ucamonv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051" y="-172234"/>
            <a:ext cx="4666996" cy="4129923"/>
          </a:xfrm>
          <a:prstGeom prst="rect">
            <a:avLst/>
          </a:prstGeom>
          <a:noFill/>
        </p:spPr>
      </p:pic>
      <p:pic>
        <p:nvPicPr>
          <p:cNvPr id="8" name="Picture 7" descr="tom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26051" y="3927868"/>
            <a:ext cx="4055010" cy="3041257"/>
          </a:xfrm>
          <a:prstGeom prst="rect">
            <a:avLst/>
          </a:prstGeom>
          <a:noFill/>
        </p:spPr>
      </p:pic>
      <p:pic>
        <p:nvPicPr>
          <p:cNvPr id="9" name="Picture 8" descr="t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8015" y="0"/>
            <a:ext cx="4686823" cy="3515118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825875" y="2539875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1">
                      <a:alpha val="75000"/>
                    </a:schemeClr>
                  </a:glow>
                  <a:outerShdw blurRad="38100" dist="38100" dir="2700000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VLT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1">
                    <a:alpha val="75000"/>
                  </a:schemeClr>
                </a:glow>
                <a:outerShdw blurRad="38100" dist="38100" dir="2700000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5421" y="4497439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1">
                      <a:alpha val="75000"/>
                    </a:schemeClr>
                  </a:glow>
                  <a:outerShdw blurRad="38100" dist="38100" dir="2700000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NTT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1">
                    <a:alpha val="75000"/>
                  </a:schemeClr>
                </a:glow>
                <a:outerShdw blurRad="38100" dist="38100" dir="2700000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8310917" y="1745012"/>
            <a:ext cx="83308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rgbClr val="FFFF00"/>
                </a:solidFill>
                <a:effectLst>
                  <a:glow rad="228600">
                    <a:schemeClr val="accent1">
                      <a:alpha val="75000"/>
                    </a:schemeClr>
                  </a:glow>
                  <a:outerShdw blurRad="38100" dist="38100" dir="2700000">
                    <a:srgbClr val="000000"/>
                  </a:outerShdw>
                </a:effectLst>
                <a:latin typeface="Arial" charset="0"/>
              </a:rPr>
              <a:t>WHT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1">
                    <a:alpha val="75000"/>
                  </a:schemeClr>
                </a:glow>
                <a:outerShdw blurRad="38100" dist="38100" dir="2700000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Picture 13" descr="9515559885_8ea5dd25a6_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485" y="3046874"/>
            <a:ext cx="2542515" cy="3811126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776110" y="6390037"/>
            <a:ext cx="83308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1">
                      <a:alpha val="75000"/>
                    </a:schemeClr>
                  </a:glow>
                  <a:outerShdw blurRad="38100" dist="38100" dir="2700000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TNT</a:t>
            </a:r>
          </a:p>
        </p:txBody>
      </p:sp>
    </p:spTree>
    <p:extLst>
      <p:ext uri="{BB962C8B-B14F-4D97-AF65-F5344CB8AC3E}">
        <p14:creationId xmlns:p14="http://schemas.microsoft.com/office/powerpoint/2010/main" val="135580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4700" y="2539875"/>
            <a:ext cx="26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5123" y="14143"/>
            <a:ext cx="860425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My current project is </a:t>
            </a:r>
            <a:r>
              <a:rPr lang="en-US" sz="2600" dirty="0" err="1" smtClean="0">
                <a:solidFill>
                  <a:srgbClr val="FFFF00"/>
                </a:solidFill>
              </a:rPr>
              <a:t>HiPERCAM</a:t>
            </a:r>
            <a:r>
              <a:rPr lang="en-US" sz="2600" dirty="0" smtClean="0">
                <a:solidFill>
                  <a:schemeClr val="bg1"/>
                </a:solidFill>
              </a:rPr>
              <a:t>, funded by a 3.5Meuro ERC Advanced Grant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Five-channel (</a:t>
            </a:r>
            <a:r>
              <a:rPr lang="en-US" sz="2600" i="1" dirty="0" err="1" smtClean="0">
                <a:solidFill>
                  <a:schemeClr val="bg1"/>
                </a:solidFill>
              </a:rPr>
              <a:t>u’g’r’I’z</a:t>
            </a:r>
            <a:r>
              <a:rPr lang="en-US" sz="2600" i="1" dirty="0" smtClean="0">
                <a:solidFill>
                  <a:schemeClr val="bg1"/>
                </a:solidFill>
              </a:rPr>
              <a:t>’</a:t>
            </a:r>
            <a:r>
              <a:rPr lang="en-US" sz="2600" dirty="0" smtClean="0">
                <a:solidFill>
                  <a:schemeClr val="bg1"/>
                </a:solidFill>
              </a:rPr>
              <a:t>), high-speed (&gt;1 kHz) optical imager which we hope to mount on the </a:t>
            </a:r>
            <a:r>
              <a:rPr lang="en-US" sz="2600" dirty="0" smtClean="0">
                <a:solidFill>
                  <a:srgbClr val="FFFF00"/>
                </a:solidFill>
              </a:rPr>
              <a:t>10.4m GTC </a:t>
            </a:r>
            <a:r>
              <a:rPr lang="en-US" sz="2600" dirty="0" smtClean="0">
                <a:solidFill>
                  <a:schemeClr val="bg1"/>
                </a:solidFill>
              </a:rPr>
              <a:t>in 2017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Parts of the mechanical structure of the instrument will be made using AM at Sheffield</a:t>
            </a:r>
          </a:p>
        </p:txBody>
      </p:sp>
      <p:pic>
        <p:nvPicPr>
          <p:cNvPr id="4" name="Picture 3" descr="Structure_Model_Assembly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039"/>
            <a:ext cx="4083248" cy="4266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310" y="5308599"/>
            <a:ext cx="2414588" cy="160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373" y="2607039"/>
            <a:ext cx="2917265" cy="435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9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4700" y="2539875"/>
            <a:ext cx="26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5124" y="204643"/>
            <a:ext cx="8461376" cy="6309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Why am I interested in AM?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Multi-band imagers need to exhibit low levels (≈10μm) </a:t>
            </a:r>
            <a:r>
              <a:rPr lang="en-US" sz="2400" dirty="0" smtClean="0">
                <a:solidFill>
                  <a:schemeClr val="bg1"/>
                </a:solidFill>
              </a:rPr>
              <a:t>of </a:t>
            </a:r>
            <a:r>
              <a:rPr lang="en-US" sz="2400" dirty="0">
                <a:solidFill>
                  <a:schemeClr val="bg1"/>
                </a:solidFill>
              </a:rPr>
              <a:t>flexure </a:t>
            </a:r>
            <a:r>
              <a:rPr lang="en-US" sz="2400" dirty="0" smtClean="0">
                <a:solidFill>
                  <a:schemeClr val="bg1"/>
                </a:solidFill>
              </a:rPr>
              <a:t>and </a:t>
            </a:r>
            <a:r>
              <a:rPr lang="en-US" sz="2400" dirty="0">
                <a:solidFill>
                  <a:schemeClr val="bg1"/>
                </a:solidFill>
              </a:rPr>
              <a:t>temperature-induced size variations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Visitor instruments also need to be lightweight to make shipping and handling as easy as possible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AM offers the promise of meeting all requirements (stiffness, low mass, temperature invariance)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AM also offers potential for easier/faster/cheaper (?) manufacture of repeat units, e.g. hemispheres, cones, struts, or combining multiple parts into a single unit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Being located in Sheffield offers an ideal opportunity to exploit the local expertise in AM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The proposed OPTICON bid would allow us to explore the use of AM in our current and future instrumentation projects, e.g. by allowing us to design and make prototype parts</a:t>
            </a:r>
          </a:p>
        </p:txBody>
      </p:sp>
    </p:spTree>
    <p:extLst>
      <p:ext uri="{BB962C8B-B14F-4D97-AF65-F5344CB8AC3E}">
        <p14:creationId xmlns:p14="http://schemas.microsoft.com/office/powerpoint/2010/main" val="276230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20379</TotalTime>
  <Words>305</Words>
  <Application>Microsoft Macintosh PowerPoint</Application>
  <PresentationFormat>On-screen Show (4:3)</PresentationFormat>
  <Paragraphs>22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University of Sheffield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TIME RESOLUTION OPTICAL ASTROPHYSICS ROYAL ASTRONOMICAL SOCIETY, LONDON 2013 APRIL 12</dc:title>
  <dc:creator>Vikram Dhillon</dc:creator>
  <cp:lastModifiedBy>Wayne Holland</cp:lastModifiedBy>
  <cp:revision>64</cp:revision>
  <dcterms:created xsi:type="dcterms:W3CDTF">2014-06-11T12:14:07Z</dcterms:created>
  <dcterms:modified xsi:type="dcterms:W3CDTF">2016-01-21T11:32:31Z</dcterms:modified>
</cp:coreProperties>
</file>